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73" r:id="rId10"/>
    <p:sldId id="267" r:id="rId11"/>
    <p:sldId id="264" r:id="rId12"/>
    <p:sldId id="265" r:id="rId13"/>
    <p:sldId id="266" r:id="rId14"/>
    <p:sldId id="268" r:id="rId15"/>
    <p:sldId id="269" r:id="rId16"/>
    <p:sldId id="270" r:id="rId17"/>
    <p:sldId id="271" r:id="rId18"/>
    <p:sldId id="272"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ya Chawla" initials="SC" lastIdx="1" clrIdx="0">
    <p:extLst>
      <p:ext uri="{19B8F6BF-5375-455C-9EA6-DF929625EA0E}">
        <p15:presenceInfo xmlns:p15="http://schemas.microsoft.com/office/powerpoint/2012/main" userId="eac5736de090ce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sorterViewPr>
    <p:cViewPr>
      <p:scale>
        <a:sx n="100" d="100"/>
        <a:sy n="100" d="100"/>
      </p:scale>
      <p:origin x="0" y="-27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DC743-7776-46C4-BD57-74A5FA1BAD29}" type="datetimeFigureOut">
              <a:rPr lang="en-IN" smtClean="0"/>
              <a:t>18-10-2022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08CF6-5C42-4A9F-90E8-C170EFEE10B5}" type="slidenum">
              <a:rPr lang="en-IN" smtClean="0"/>
              <a:t>‹#›</a:t>
            </a:fld>
            <a:endParaRPr lang="en-IN"/>
          </a:p>
        </p:txBody>
      </p:sp>
    </p:spTree>
    <p:extLst>
      <p:ext uri="{BB962C8B-B14F-4D97-AF65-F5344CB8AC3E}">
        <p14:creationId xmlns:p14="http://schemas.microsoft.com/office/powerpoint/2010/main" val="2798884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a:t>
            </a:fld>
            <a:endParaRPr lang="en-IN"/>
          </a:p>
        </p:txBody>
      </p:sp>
    </p:spTree>
    <p:extLst>
      <p:ext uri="{BB962C8B-B14F-4D97-AF65-F5344CB8AC3E}">
        <p14:creationId xmlns:p14="http://schemas.microsoft.com/office/powerpoint/2010/main" val="2514945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10</a:t>
            </a:fld>
            <a:endParaRPr lang="en-IN"/>
          </a:p>
        </p:txBody>
      </p:sp>
    </p:spTree>
    <p:extLst>
      <p:ext uri="{BB962C8B-B14F-4D97-AF65-F5344CB8AC3E}">
        <p14:creationId xmlns:p14="http://schemas.microsoft.com/office/powerpoint/2010/main" val="231224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11</a:t>
            </a:fld>
            <a:endParaRPr lang="en-IN"/>
          </a:p>
        </p:txBody>
      </p:sp>
    </p:spTree>
    <p:extLst>
      <p:ext uri="{BB962C8B-B14F-4D97-AF65-F5344CB8AC3E}">
        <p14:creationId xmlns:p14="http://schemas.microsoft.com/office/powerpoint/2010/main" val="275669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12</a:t>
            </a:fld>
            <a:endParaRPr lang="en-IN"/>
          </a:p>
        </p:txBody>
      </p:sp>
    </p:spTree>
    <p:extLst>
      <p:ext uri="{BB962C8B-B14F-4D97-AF65-F5344CB8AC3E}">
        <p14:creationId xmlns:p14="http://schemas.microsoft.com/office/powerpoint/2010/main" val="207580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13</a:t>
            </a:fld>
            <a:endParaRPr lang="en-IN"/>
          </a:p>
        </p:txBody>
      </p:sp>
    </p:spTree>
    <p:extLst>
      <p:ext uri="{BB962C8B-B14F-4D97-AF65-F5344CB8AC3E}">
        <p14:creationId xmlns:p14="http://schemas.microsoft.com/office/powerpoint/2010/main" val="409905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14</a:t>
            </a:fld>
            <a:endParaRPr lang="en-IN"/>
          </a:p>
        </p:txBody>
      </p:sp>
    </p:spTree>
    <p:extLst>
      <p:ext uri="{BB962C8B-B14F-4D97-AF65-F5344CB8AC3E}">
        <p14:creationId xmlns:p14="http://schemas.microsoft.com/office/powerpoint/2010/main" val="317756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15</a:t>
            </a:fld>
            <a:endParaRPr lang="en-IN"/>
          </a:p>
        </p:txBody>
      </p:sp>
    </p:spTree>
    <p:extLst>
      <p:ext uri="{BB962C8B-B14F-4D97-AF65-F5344CB8AC3E}">
        <p14:creationId xmlns:p14="http://schemas.microsoft.com/office/powerpoint/2010/main" val="1771406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16</a:t>
            </a:fld>
            <a:endParaRPr lang="en-IN"/>
          </a:p>
        </p:txBody>
      </p:sp>
    </p:spTree>
    <p:extLst>
      <p:ext uri="{BB962C8B-B14F-4D97-AF65-F5344CB8AC3E}">
        <p14:creationId xmlns:p14="http://schemas.microsoft.com/office/powerpoint/2010/main" val="1451234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17</a:t>
            </a:fld>
            <a:endParaRPr lang="en-IN"/>
          </a:p>
        </p:txBody>
      </p:sp>
    </p:spTree>
    <p:extLst>
      <p:ext uri="{BB962C8B-B14F-4D97-AF65-F5344CB8AC3E}">
        <p14:creationId xmlns:p14="http://schemas.microsoft.com/office/powerpoint/2010/main" val="193501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19</a:t>
            </a:fld>
            <a:endParaRPr lang="en-IN"/>
          </a:p>
        </p:txBody>
      </p:sp>
    </p:spTree>
    <p:extLst>
      <p:ext uri="{BB962C8B-B14F-4D97-AF65-F5344CB8AC3E}">
        <p14:creationId xmlns:p14="http://schemas.microsoft.com/office/powerpoint/2010/main" val="151716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2</a:t>
            </a:fld>
            <a:endParaRPr lang="en-IN"/>
          </a:p>
        </p:txBody>
      </p:sp>
    </p:spTree>
    <p:extLst>
      <p:ext uri="{BB962C8B-B14F-4D97-AF65-F5344CB8AC3E}">
        <p14:creationId xmlns:p14="http://schemas.microsoft.com/office/powerpoint/2010/main" val="304867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3</a:t>
            </a:fld>
            <a:endParaRPr lang="en-IN"/>
          </a:p>
        </p:txBody>
      </p:sp>
    </p:spTree>
    <p:extLst>
      <p:ext uri="{BB962C8B-B14F-4D97-AF65-F5344CB8AC3E}">
        <p14:creationId xmlns:p14="http://schemas.microsoft.com/office/powerpoint/2010/main" val="193962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4</a:t>
            </a:fld>
            <a:endParaRPr lang="en-IN"/>
          </a:p>
        </p:txBody>
      </p:sp>
    </p:spTree>
    <p:extLst>
      <p:ext uri="{BB962C8B-B14F-4D97-AF65-F5344CB8AC3E}">
        <p14:creationId xmlns:p14="http://schemas.microsoft.com/office/powerpoint/2010/main" val="476373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5</a:t>
            </a:fld>
            <a:endParaRPr lang="en-IN"/>
          </a:p>
        </p:txBody>
      </p:sp>
    </p:spTree>
    <p:extLst>
      <p:ext uri="{BB962C8B-B14F-4D97-AF65-F5344CB8AC3E}">
        <p14:creationId xmlns:p14="http://schemas.microsoft.com/office/powerpoint/2010/main" val="62855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6</a:t>
            </a:fld>
            <a:endParaRPr lang="en-IN"/>
          </a:p>
        </p:txBody>
      </p:sp>
    </p:spTree>
    <p:extLst>
      <p:ext uri="{BB962C8B-B14F-4D97-AF65-F5344CB8AC3E}">
        <p14:creationId xmlns:p14="http://schemas.microsoft.com/office/powerpoint/2010/main" val="3011443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7</a:t>
            </a:fld>
            <a:endParaRPr lang="en-IN"/>
          </a:p>
        </p:txBody>
      </p:sp>
    </p:spTree>
    <p:extLst>
      <p:ext uri="{BB962C8B-B14F-4D97-AF65-F5344CB8AC3E}">
        <p14:creationId xmlns:p14="http://schemas.microsoft.com/office/powerpoint/2010/main" val="350934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8</a:t>
            </a:fld>
            <a:endParaRPr lang="en-IN"/>
          </a:p>
        </p:txBody>
      </p:sp>
    </p:spTree>
    <p:extLst>
      <p:ext uri="{BB962C8B-B14F-4D97-AF65-F5344CB8AC3E}">
        <p14:creationId xmlns:p14="http://schemas.microsoft.com/office/powerpoint/2010/main" val="710065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208CF6-5C42-4A9F-90E8-C170EFEE10B5}" type="slidenum">
              <a:rPr lang="en-IN" smtClean="0"/>
              <a:t>9</a:t>
            </a:fld>
            <a:endParaRPr lang="en-IN"/>
          </a:p>
        </p:txBody>
      </p:sp>
    </p:spTree>
    <p:extLst>
      <p:ext uri="{BB962C8B-B14F-4D97-AF65-F5344CB8AC3E}">
        <p14:creationId xmlns:p14="http://schemas.microsoft.com/office/powerpoint/2010/main" val="347353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3542409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412844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81669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3606166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4806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258860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402880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252480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142448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FD5E8-05B7-4318-B02A-757DB54C49C8}" type="datetimeFigureOut">
              <a:rPr lang="en-IN" smtClean="0"/>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226133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2FD5E8-05B7-4318-B02A-757DB54C49C8}"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155926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2FD5E8-05B7-4318-B02A-757DB54C49C8}" type="datetimeFigureOut">
              <a:rPr lang="en-IN" smtClean="0"/>
              <a:t>18-10-2022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1517936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2FD5E8-05B7-4318-B02A-757DB54C49C8}" type="datetimeFigureOut">
              <a:rPr lang="en-IN" smtClean="0"/>
              <a:t>18-10-2022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1450174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FD5E8-05B7-4318-B02A-757DB54C49C8}" type="datetimeFigureOut">
              <a:rPr lang="en-IN" smtClean="0"/>
              <a:t>18-10-2022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2294518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FD5E8-05B7-4318-B02A-757DB54C49C8}"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21061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2FD5E8-05B7-4318-B02A-757DB54C49C8}" type="datetimeFigureOut">
              <a:rPr lang="en-IN" smtClean="0"/>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5A4968-9EA7-4E28-A4EE-CD984EE152CF}" type="slidenum">
              <a:rPr lang="en-IN" smtClean="0"/>
              <a:t>‹#›</a:t>
            </a:fld>
            <a:endParaRPr lang="en-IN"/>
          </a:p>
        </p:txBody>
      </p:sp>
    </p:spTree>
    <p:extLst>
      <p:ext uri="{BB962C8B-B14F-4D97-AF65-F5344CB8AC3E}">
        <p14:creationId xmlns:p14="http://schemas.microsoft.com/office/powerpoint/2010/main" val="353116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2FD5E8-05B7-4318-B02A-757DB54C49C8}" type="datetimeFigureOut">
              <a:rPr lang="en-IN" smtClean="0"/>
              <a:t>18-10-2022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5A4968-9EA7-4E28-A4EE-CD984EE152CF}" type="slidenum">
              <a:rPr lang="en-IN" smtClean="0"/>
              <a:t>‹#›</a:t>
            </a:fld>
            <a:endParaRPr lang="en-IN"/>
          </a:p>
        </p:txBody>
      </p:sp>
    </p:spTree>
    <p:extLst>
      <p:ext uri="{BB962C8B-B14F-4D97-AF65-F5344CB8AC3E}">
        <p14:creationId xmlns:p14="http://schemas.microsoft.com/office/powerpoint/2010/main" val="2169391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data.gov.ie/dataset/activities?package_type=dataset" TargetMode="External"/><Relationship Id="rId5" Type="http://schemas.openxmlformats.org/officeDocument/2006/relationships/hyperlink" Target="https://www.kaggle.com/stefanoleone992/tripadvisor-european-restaurants-eda/data"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B605-47AF-4457-84FD-8DB30486B8F3}"/>
              </a:ext>
            </a:extLst>
          </p:cNvPr>
          <p:cNvSpPr>
            <a:spLocks noGrp="1"/>
          </p:cNvSpPr>
          <p:nvPr>
            <p:ph type="ctrTitle"/>
          </p:nvPr>
        </p:nvSpPr>
        <p:spPr>
          <a:xfrm>
            <a:off x="723900" y="1123951"/>
            <a:ext cx="5943600" cy="1847849"/>
          </a:xfrm>
        </p:spPr>
        <p:txBody>
          <a:bodyPr/>
          <a:lstStyle/>
          <a:p>
            <a:r>
              <a:rPr lang="en-US" dirty="0"/>
              <a:t>One day fun day outing in Ireland</a:t>
            </a:r>
            <a:endParaRPr lang="en-IN" dirty="0"/>
          </a:p>
        </p:txBody>
      </p:sp>
      <p:sp>
        <p:nvSpPr>
          <p:cNvPr id="3" name="Subtitle 2">
            <a:extLst>
              <a:ext uri="{FF2B5EF4-FFF2-40B4-BE49-F238E27FC236}">
                <a16:creationId xmlns:a16="http://schemas.microsoft.com/office/drawing/2014/main" id="{E8F70EE9-FF1D-41BC-A40E-9FA23BCFB5D5}"/>
              </a:ext>
            </a:extLst>
          </p:cNvPr>
          <p:cNvSpPr>
            <a:spLocks noGrp="1"/>
          </p:cNvSpPr>
          <p:nvPr>
            <p:ph type="subTitle" idx="1"/>
          </p:nvPr>
        </p:nvSpPr>
        <p:spPr>
          <a:xfrm>
            <a:off x="6362699" y="4050833"/>
            <a:ext cx="2911303" cy="1096899"/>
          </a:xfrm>
        </p:spPr>
        <p:txBody>
          <a:bodyPr>
            <a:normAutofit lnSpcReduction="10000"/>
          </a:bodyPr>
          <a:lstStyle/>
          <a:p>
            <a:r>
              <a:rPr lang="en-US" dirty="0">
                <a:latin typeface="Malgun Gothic" panose="020B0503020000020004" pitchFamily="34" charset="-127"/>
                <a:ea typeface="Malgun Gothic" panose="020B0503020000020004" pitchFamily="34" charset="-127"/>
              </a:rPr>
              <a:t>CS621 Project</a:t>
            </a:r>
          </a:p>
          <a:p>
            <a:r>
              <a:rPr lang="en-US" dirty="0">
                <a:latin typeface="Malgun Gothic" panose="020B0503020000020004" pitchFamily="34" charset="-127"/>
                <a:ea typeface="Malgun Gothic" panose="020B0503020000020004" pitchFamily="34" charset="-127"/>
              </a:rPr>
              <a:t>Submitted by-</a:t>
            </a:r>
          </a:p>
          <a:p>
            <a:r>
              <a:rPr lang="en-US" dirty="0">
                <a:latin typeface="Malgun Gothic" panose="020B0503020000020004" pitchFamily="34" charset="-127"/>
                <a:ea typeface="Malgun Gothic" panose="020B0503020000020004" pitchFamily="34" charset="-127"/>
              </a:rPr>
              <a:t>Sanya Chawla, 21250183</a:t>
            </a:r>
          </a:p>
          <a:p>
            <a:endParaRPr lang="en-IN" dirty="0"/>
          </a:p>
        </p:txBody>
      </p:sp>
      <p:pic>
        <p:nvPicPr>
          <p:cNvPr id="5" name="Picture 4">
            <a:extLst>
              <a:ext uri="{FF2B5EF4-FFF2-40B4-BE49-F238E27FC236}">
                <a16:creationId xmlns:a16="http://schemas.microsoft.com/office/drawing/2014/main" id="{4E71000B-689F-408D-9E2E-D9A7474261FB}"/>
              </a:ext>
            </a:extLst>
          </p:cNvPr>
          <p:cNvPicPr>
            <a:picLocks noChangeAspect="1"/>
          </p:cNvPicPr>
          <p:nvPr/>
        </p:nvPicPr>
        <p:blipFill>
          <a:blip r:embed="rId5"/>
          <a:stretch>
            <a:fillRect/>
          </a:stretch>
        </p:blipFill>
        <p:spPr>
          <a:xfrm>
            <a:off x="828675" y="3105149"/>
            <a:ext cx="5000627" cy="2905125"/>
          </a:xfrm>
          <a:prstGeom prst="rect">
            <a:avLst/>
          </a:prstGeom>
        </p:spPr>
      </p:pic>
      <p:pic>
        <p:nvPicPr>
          <p:cNvPr id="1026" name="Picture 2">
            <a:extLst>
              <a:ext uri="{FF2B5EF4-FFF2-40B4-BE49-F238E27FC236}">
                <a16:creationId xmlns:a16="http://schemas.microsoft.com/office/drawing/2014/main" id="{6675AF39-3F17-4E6F-87F4-371418B1E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0" y="778345"/>
            <a:ext cx="856808"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7993551-4134-447B-AECE-142315CB8AF6}"/>
              </a:ext>
            </a:extLst>
          </p:cNvPr>
          <p:cNvPicPr>
            <a:picLocks noChangeAspect="1"/>
          </p:cNvPicPr>
          <p:nvPr/>
        </p:nvPicPr>
        <p:blipFill>
          <a:blip r:embed="rId7"/>
          <a:stretch>
            <a:fillRect/>
          </a:stretch>
        </p:blipFill>
        <p:spPr>
          <a:xfrm>
            <a:off x="10163175" y="5924550"/>
            <a:ext cx="2028825" cy="933450"/>
          </a:xfrm>
          <a:prstGeom prst="rect">
            <a:avLst/>
          </a:prstGeom>
        </p:spPr>
      </p:pic>
      <p:pic>
        <p:nvPicPr>
          <p:cNvPr id="15" name="Audio 14">
            <a:hlinkClick r:id="" action="ppaction://media"/>
            <a:extLst>
              <a:ext uri="{FF2B5EF4-FFF2-40B4-BE49-F238E27FC236}">
                <a16:creationId xmlns:a16="http://schemas.microsoft.com/office/drawing/2014/main" id="{C43DC2CF-E23F-42C9-B83D-A0048CF4A1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5488660"/>
      </p:ext>
    </p:extLst>
  </p:cSld>
  <p:clrMapOvr>
    <a:masterClrMapping/>
  </p:clrMapOvr>
  <mc:AlternateContent xmlns:mc="http://schemas.openxmlformats.org/markup-compatibility/2006" xmlns:p14="http://schemas.microsoft.com/office/powerpoint/2010/main">
    <mc:Choice Requires="p14">
      <p:transition spd="slow" p14:dur="2000" advTm="11422"/>
    </mc:Choice>
    <mc:Fallback xmlns="">
      <p:transition spd="slow" advTm="11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79FC-49EC-4D65-872B-4346A1EB500D}"/>
              </a:ext>
            </a:extLst>
          </p:cNvPr>
          <p:cNvSpPr>
            <a:spLocks noGrp="1"/>
          </p:cNvSpPr>
          <p:nvPr>
            <p:ph type="title"/>
          </p:nvPr>
        </p:nvSpPr>
        <p:spPr>
          <a:xfrm>
            <a:off x="677334" y="3429000"/>
            <a:ext cx="2923116" cy="638175"/>
          </a:xfrm>
        </p:spPr>
        <p:txBody>
          <a:bodyPr>
            <a:normAutofit fontScale="90000"/>
          </a:bodyPr>
          <a:lstStyle/>
          <a:p>
            <a:r>
              <a:rPr lang="en-IN" dirty="0"/>
              <a:t>It’s Galway…</a:t>
            </a:r>
          </a:p>
        </p:txBody>
      </p:sp>
      <p:sp>
        <p:nvSpPr>
          <p:cNvPr id="3" name="Content Placeholder 2">
            <a:extLst>
              <a:ext uri="{FF2B5EF4-FFF2-40B4-BE49-F238E27FC236}">
                <a16:creationId xmlns:a16="http://schemas.microsoft.com/office/drawing/2014/main" id="{AD1BF7D5-F450-4832-B104-F8B2212138AE}"/>
              </a:ext>
            </a:extLst>
          </p:cNvPr>
          <p:cNvSpPr>
            <a:spLocks noGrp="1"/>
          </p:cNvSpPr>
          <p:nvPr>
            <p:ph idx="1"/>
          </p:nvPr>
        </p:nvSpPr>
        <p:spPr>
          <a:xfrm>
            <a:off x="210609" y="962026"/>
            <a:ext cx="8596668" cy="1543049"/>
          </a:xfrm>
        </p:spPr>
        <p:txBody>
          <a:bodyPr/>
          <a:lstStyle/>
          <a:p>
            <a:r>
              <a:rPr lang="en-IN" dirty="0"/>
              <a:t>The three counties with more than 300 vegetarian friendly restaurants are Dublin, Cork, and Galway. </a:t>
            </a:r>
          </a:p>
          <a:p>
            <a:r>
              <a:rPr lang="en-IN" dirty="0"/>
              <a:t>I stay in Dublin and few of my friends in Cork. Thus, we will go for outing to Galway.</a:t>
            </a:r>
          </a:p>
        </p:txBody>
      </p:sp>
      <p:pic>
        <p:nvPicPr>
          <p:cNvPr id="8" name="Audio 7">
            <a:hlinkClick r:id="" action="ppaction://media"/>
            <a:extLst>
              <a:ext uri="{FF2B5EF4-FFF2-40B4-BE49-F238E27FC236}">
                <a16:creationId xmlns:a16="http://schemas.microsoft.com/office/drawing/2014/main" id="{5DD8B72D-05E7-4707-B811-5CACA9979C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47868304"/>
      </p:ext>
    </p:extLst>
  </p:cSld>
  <p:clrMapOvr>
    <a:masterClrMapping/>
  </p:clrMapOvr>
  <mc:AlternateContent xmlns:mc="http://schemas.openxmlformats.org/markup-compatibility/2006" xmlns:p14="http://schemas.microsoft.com/office/powerpoint/2010/main">
    <mc:Choice Requires="p14">
      <p:transition spd="slow" p14:dur="2000" advTm="14452"/>
    </mc:Choice>
    <mc:Fallback xmlns="">
      <p:transition spd="slow" advTm="1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BD3E-3B09-4D5F-89E3-2CA61AF2C896}"/>
              </a:ext>
            </a:extLst>
          </p:cNvPr>
          <p:cNvSpPr>
            <a:spLocks noGrp="1"/>
          </p:cNvSpPr>
          <p:nvPr>
            <p:ph type="title"/>
          </p:nvPr>
        </p:nvSpPr>
        <p:spPr>
          <a:xfrm>
            <a:off x="677334" y="609600"/>
            <a:ext cx="8596668" cy="895351"/>
          </a:xfrm>
        </p:spPr>
        <p:txBody>
          <a:bodyPr>
            <a:normAutofit fontScale="90000"/>
          </a:bodyPr>
          <a:lstStyle/>
          <a:p>
            <a:r>
              <a:rPr lang="en-IN" dirty="0"/>
              <a:t>Restaurant for Brunch</a:t>
            </a:r>
            <a:br>
              <a:rPr lang="en-IN" dirty="0"/>
            </a:b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Galway Bay Location: Lon: -8.919207887 Lat: 53.27095769</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49CF1B2-61EB-4873-BAA8-C8FE5FF0AB1E}"/>
              </a:ext>
            </a:extLst>
          </p:cNvPr>
          <p:cNvSpPr>
            <a:spLocks noGrp="1"/>
          </p:cNvSpPr>
          <p:nvPr>
            <p:ph idx="1"/>
          </p:nvPr>
        </p:nvSpPr>
        <p:spPr>
          <a:xfrm>
            <a:off x="677334" y="1504951"/>
            <a:ext cx="8596668" cy="1571624"/>
          </a:xfrm>
        </p:spPr>
        <p:txBody>
          <a:bodyPr>
            <a:normAutofit lnSpcReduction="10000"/>
          </a:bodyPr>
          <a:lstStyle/>
          <a:p>
            <a:pPr>
              <a:buClrTx/>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Created a query in PostgreSQL that will filter the restaurants within 1 km radius of Galway Bay and stored the query in a view.</a:t>
            </a:r>
          </a:p>
          <a:p>
            <a:pPr>
              <a:buClrTx/>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view has been created with further filters of Italian cuisine, average rating of minimum 4.5 with maximum excellent ratings to specify the restaurant that has been selected for brunch.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DC3F8E5E-7177-4EE7-B70B-99CD277BFDD1}"/>
              </a:ext>
            </a:extLst>
          </p:cNvPr>
          <p:cNvPicPr>
            <a:picLocks noChangeAspect="1"/>
          </p:cNvPicPr>
          <p:nvPr/>
        </p:nvPicPr>
        <p:blipFill>
          <a:blip r:embed="rId5"/>
          <a:stretch>
            <a:fillRect/>
          </a:stretch>
        </p:blipFill>
        <p:spPr>
          <a:xfrm>
            <a:off x="677333" y="2947988"/>
            <a:ext cx="9101139" cy="1571624"/>
          </a:xfrm>
          <a:prstGeom prst="rect">
            <a:avLst/>
          </a:prstGeom>
        </p:spPr>
      </p:pic>
      <p:pic>
        <p:nvPicPr>
          <p:cNvPr id="7" name="Picture 6">
            <a:extLst>
              <a:ext uri="{FF2B5EF4-FFF2-40B4-BE49-F238E27FC236}">
                <a16:creationId xmlns:a16="http://schemas.microsoft.com/office/drawing/2014/main" id="{C07757B9-C8A7-43CB-8BBE-F91DA21E9E21}"/>
              </a:ext>
            </a:extLst>
          </p:cNvPr>
          <p:cNvPicPr>
            <a:picLocks noChangeAspect="1"/>
          </p:cNvPicPr>
          <p:nvPr/>
        </p:nvPicPr>
        <p:blipFill>
          <a:blip r:embed="rId6"/>
          <a:stretch>
            <a:fillRect/>
          </a:stretch>
        </p:blipFill>
        <p:spPr>
          <a:xfrm>
            <a:off x="677333" y="4519611"/>
            <a:ext cx="9101139" cy="2081213"/>
          </a:xfrm>
          <a:prstGeom prst="rect">
            <a:avLst/>
          </a:prstGeom>
        </p:spPr>
      </p:pic>
      <p:pic>
        <p:nvPicPr>
          <p:cNvPr id="9" name="Audio 8">
            <a:hlinkClick r:id="" action="ppaction://media"/>
            <a:extLst>
              <a:ext uri="{FF2B5EF4-FFF2-40B4-BE49-F238E27FC236}">
                <a16:creationId xmlns:a16="http://schemas.microsoft.com/office/drawing/2014/main" id="{C07E0750-32FF-4FC8-A969-3AFA16D801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20298267"/>
      </p:ext>
    </p:extLst>
  </p:cSld>
  <p:clrMapOvr>
    <a:masterClrMapping/>
  </p:clrMapOvr>
  <mc:AlternateContent xmlns:mc="http://schemas.openxmlformats.org/markup-compatibility/2006" xmlns:p14="http://schemas.microsoft.com/office/powerpoint/2010/main">
    <mc:Choice Requires="p14">
      <p:transition spd="slow" p14:dur="2000" advTm="24855"/>
    </mc:Choice>
    <mc:Fallback xmlns="">
      <p:transition spd="slow" advTm="2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7149-79B0-4371-8D1E-8C2FCE783B50}"/>
              </a:ext>
            </a:extLst>
          </p:cNvPr>
          <p:cNvSpPr>
            <a:spLocks noGrp="1"/>
          </p:cNvSpPr>
          <p:nvPr>
            <p:ph type="title"/>
          </p:nvPr>
        </p:nvSpPr>
        <p:spPr/>
        <p:txBody>
          <a:bodyPr/>
          <a:lstStyle/>
          <a:p>
            <a:r>
              <a:rPr lang="en-IN" dirty="0"/>
              <a:t>Visualization in QGIS</a:t>
            </a:r>
          </a:p>
        </p:txBody>
      </p:sp>
      <p:sp>
        <p:nvSpPr>
          <p:cNvPr id="3" name="Content Placeholder 2">
            <a:extLst>
              <a:ext uri="{FF2B5EF4-FFF2-40B4-BE49-F238E27FC236}">
                <a16:creationId xmlns:a16="http://schemas.microsoft.com/office/drawing/2014/main" id="{19BC6C83-9242-4020-A572-A0B391ED4419}"/>
              </a:ext>
            </a:extLst>
          </p:cNvPr>
          <p:cNvSpPr>
            <a:spLocks noGrp="1"/>
          </p:cNvSpPr>
          <p:nvPr>
            <p:ph idx="1"/>
          </p:nvPr>
        </p:nvSpPr>
        <p:spPr>
          <a:xfrm>
            <a:off x="677334" y="5695950"/>
            <a:ext cx="8596668" cy="895350"/>
          </a:xfrm>
        </p:spPr>
        <p:txBody>
          <a:bodyPr>
            <a:normAutofit fontScale="92500"/>
          </a:bodyPr>
          <a:lstStyle/>
          <a:p>
            <a:pPr marL="0" indent="0">
              <a:buNone/>
            </a:pPr>
            <a:r>
              <a:rPr lang="en-IN" dirty="0"/>
              <a:t>There are a total of 12 vegetarian friendly restaurants within 1 km radius of Galway Bay. After applying additional filters of average rating, cuisine and maximum excellent reviews, our search narrowed down to Basilico Italian Restaurant.</a:t>
            </a:r>
          </a:p>
        </p:txBody>
      </p:sp>
      <p:pic>
        <p:nvPicPr>
          <p:cNvPr id="6" name="Picture 5">
            <a:extLst>
              <a:ext uri="{FF2B5EF4-FFF2-40B4-BE49-F238E27FC236}">
                <a16:creationId xmlns:a16="http://schemas.microsoft.com/office/drawing/2014/main" id="{691E49B7-0D76-4CDE-B94A-8097DF03C2D4}"/>
              </a:ext>
            </a:extLst>
          </p:cNvPr>
          <p:cNvPicPr>
            <a:picLocks noChangeAspect="1"/>
          </p:cNvPicPr>
          <p:nvPr/>
        </p:nvPicPr>
        <p:blipFill>
          <a:blip r:embed="rId5"/>
          <a:stretch>
            <a:fillRect/>
          </a:stretch>
        </p:blipFill>
        <p:spPr>
          <a:xfrm>
            <a:off x="819150" y="1266825"/>
            <a:ext cx="9829800" cy="4429126"/>
          </a:xfrm>
          <a:prstGeom prst="rect">
            <a:avLst/>
          </a:prstGeom>
        </p:spPr>
      </p:pic>
      <p:pic>
        <p:nvPicPr>
          <p:cNvPr id="8" name="Audio 7">
            <a:hlinkClick r:id="" action="ppaction://media"/>
            <a:extLst>
              <a:ext uri="{FF2B5EF4-FFF2-40B4-BE49-F238E27FC236}">
                <a16:creationId xmlns:a16="http://schemas.microsoft.com/office/drawing/2014/main" id="{3D2F807C-585F-42D0-8D04-6BA76CA0C9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12406327"/>
      </p:ext>
    </p:extLst>
  </p:cSld>
  <p:clrMapOvr>
    <a:masterClrMapping/>
  </p:clrMapOvr>
  <mc:AlternateContent xmlns:mc="http://schemas.openxmlformats.org/markup-compatibility/2006" xmlns:p14="http://schemas.microsoft.com/office/powerpoint/2010/main">
    <mc:Choice Requires="p14">
      <p:transition spd="slow" p14:dur="2000" advTm="12293"/>
    </mc:Choice>
    <mc:Fallback xmlns="">
      <p:transition spd="slow" advTm="1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F6C6-27C7-45CE-A065-0BDCDC6E497B}"/>
              </a:ext>
            </a:extLst>
          </p:cNvPr>
          <p:cNvSpPr>
            <a:spLocks noGrp="1"/>
          </p:cNvSpPr>
          <p:nvPr>
            <p:ph type="title"/>
          </p:nvPr>
        </p:nvSpPr>
        <p:spPr>
          <a:xfrm>
            <a:off x="677334" y="409576"/>
            <a:ext cx="8596668" cy="742950"/>
          </a:xfrm>
        </p:spPr>
        <p:txBody>
          <a:bodyPr/>
          <a:lstStyle/>
          <a:p>
            <a:r>
              <a:rPr lang="en-IN" dirty="0"/>
              <a:t>Place for Activity</a:t>
            </a:r>
          </a:p>
        </p:txBody>
      </p:sp>
      <p:sp>
        <p:nvSpPr>
          <p:cNvPr id="3" name="Content Placeholder 2">
            <a:extLst>
              <a:ext uri="{FF2B5EF4-FFF2-40B4-BE49-F238E27FC236}">
                <a16:creationId xmlns:a16="http://schemas.microsoft.com/office/drawing/2014/main" id="{3B2144E4-15EA-403F-A1F1-0227F35908C3}"/>
              </a:ext>
            </a:extLst>
          </p:cNvPr>
          <p:cNvSpPr>
            <a:spLocks noGrp="1"/>
          </p:cNvSpPr>
          <p:nvPr>
            <p:ph idx="1"/>
          </p:nvPr>
        </p:nvSpPr>
        <p:spPr>
          <a:xfrm>
            <a:off x="677334" y="1047751"/>
            <a:ext cx="8596668" cy="1276350"/>
          </a:xfrm>
        </p:spPr>
        <p:txBody>
          <a:bodyPr>
            <a:normAutofit lnSpcReduction="10000"/>
          </a:bodyPr>
          <a:lstStyle/>
          <a:p>
            <a:pPr>
              <a:buClrTx/>
              <a:buFont typeface="Arial" panose="020B0604020202020204" pitchFamily="34" charset="0"/>
              <a:buChar char="•"/>
            </a:pPr>
            <a:r>
              <a:rPr lang="en-IN" dirty="0"/>
              <a:t>The query is written in POSTGIS to find the nearest place that is within 8 kms radius of Basilico Italian Restaurant that offers Kayaking. The query was stored as a view for visualization in QGIS.</a:t>
            </a:r>
          </a:p>
          <a:p>
            <a:pPr>
              <a:buClrTx/>
              <a:buFont typeface="Arial" panose="020B0604020202020204" pitchFamily="34" charset="0"/>
              <a:buChar char="•"/>
            </a:pPr>
            <a:r>
              <a:rPr lang="en-IN" dirty="0"/>
              <a:t>The place of activity is “Into the West Adventures”.</a:t>
            </a:r>
          </a:p>
          <a:p>
            <a:pPr marL="0"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94DC6D72-79E9-45CD-A62D-41748D8E61C5}"/>
              </a:ext>
            </a:extLst>
          </p:cNvPr>
          <p:cNvPicPr>
            <a:picLocks noChangeAspect="1"/>
          </p:cNvPicPr>
          <p:nvPr/>
        </p:nvPicPr>
        <p:blipFill>
          <a:blip r:embed="rId5"/>
          <a:stretch>
            <a:fillRect/>
          </a:stretch>
        </p:blipFill>
        <p:spPr>
          <a:xfrm>
            <a:off x="3943349" y="2319337"/>
            <a:ext cx="8162925" cy="4538663"/>
          </a:xfrm>
          <a:prstGeom prst="rect">
            <a:avLst/>
          </a:prstGeom>
        </p:spPr>
      </p:pic>
      <p:pic>
        <p:nvPicPr>
          <p:cNvPr id="8" name="Picture 7">
            <a:extLst>
              <a:ext uri="{FF2B5EF4-FFF2-40B4-BE49-F238E27FC236}">
                <a16:creationId xmlns:a16="http://schemas.microsoft.com/office/drawing/2014/main" id="{A8A44F4C-02DA-4509-8EA7-DF1ECF06D49B}"/>
              </a:ext>
            </a:extLst>
          </p:cNvPr>
          <p:cNvPicPr>
            <a:picLocks noChangeAspect="1"/>
          </p:cNvPicPr>
          <p:nvPr/>
        </p:nvPicPr>
        <p:blipFill>
          <a:blip r:embed="rId6"/>
          <a:stretch>
            <a:fillRect/>
          </a:stretch>
        </p:blipFill>
        <p:spPr>
          <a:xfrm>
            <a:off x="408305" y="2319337"/>
            <a:ext cx="9792969" cy="1609725"/>
          </a:xfrm>
          <a:prstGeom prst="rect">
            <a:avLst/>
          </a:prstGeom>
        </p:spPr>
      </p:pic>
      <p:pic>
        <p:nvPicPr>
          <p:cNvPr id="9" name="Audio 8">
            <a:hlinkClick r:id="" action="ppaction://media"/>
            <a:extLst>
              <a:ext uri="{FF2B5EF4-FFF2-40B4-BE49-F238E27FC236}">
                <a16:creationId xmlns:a16="http://schemas.microsoft.com/office/drawing/2014/main" id="{7CE93395-9ED8-4D70-81D8-AE37EEE6B3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85856779"/>
      </p:ext>
    </p:extLst>
  </p:cSld>
  <p:clrMapOvr>
    <a:masterClrMapping/>
  </p:clrMapOvr>
  <mc:AlternateContent xmlns:mc="http://schemas.openxmlformats.org/markup-compatibility/2006" xmlns:p14="http://schemas.microsoft.com/office/powerpoint/2010/main">
    <mc:Choice Requires="p14">
      <p:transition spd="slow" p14:dur="2000" advTm="22161"/>
    </mc:Choice>
    <mc:Fallback xmlns="">
      <p:transition spd="slow" advTm="22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8B10-4EE1-4122-8F19-54177C555A7F}"/>
              </a:ext>
            </a:extLst>
          </p:cNvPr>
          <p:cNvSpPr>
            <a:spLocks noGrp="1"/>
          </p:cNvSpPr>
          <p:nvPr>
            <p:ph type="title"/>
          </p:nvPr>
        </p:nvSpPr>
        <p:spPr>
          <a:xfrm>
            <a:off x="677334" y="609600"/>
            <a:ext cx="8596668" cy="809625"/>
          </a:xfrm>
        </p:spPr>
        <p:txBody>
          <a:bodyPr>
            <a:normAutofit fontScale="90000"/>
          </a:bodyPr>
          <a:lstStyle/>
          <a:p>
            <a:r>
              <a:rPr lang="en-IN" dirty="0"/>
              <a:t>Restaurant for dinner</a:t>
            </a:r>
            <a:br>
              <a:rPr lang="en-IN" dirty="0"/>
            </a:b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Galway City Museum Location: Lon: -9.0536151 Lat: 53.2696822</a:t>
            </a:r>
            <a:endParaRPr lang="en-IN" sz="2000" dirty="0"/>
          </a:p>
        </p:txBody>
      </p:sp>
      <p:sp>
        <p:nvSpPr>
          <p:cNvPr id="3" name="Content Placeholder 2">
            <a:extLst>
              <a:ext uri="{FF2B5EF4-FFF2-40B4-BE49-F238E27FC236}">
                <a16:creationId xmlns:a16="http://schemas.microsoft.com/office/drawing/2014/main" id="{87A3B5C4-A3FC-4077-AC08-720A7801F0BA}"/>
              </a:ext>
            </a:extLst>
          </p:cNvPr>
          <p:cNvSpPr>
            <a:spLocks noGrp="1"/>
          </p:cNvSpPr>
          <p:nvPr>
            <p:ph idx="1"/>
          </p:nvPr>
        </p:nvSpPr>
        <p:spPr>
          <a:xfrm>
            <a:off x="677334" y="1581151"/>
            <a:ext cx="8596668" cy="1638299"/>
          </a:xfrm>
        </p:spPr>
        <p:txBody>
          <a:bodyPr/>
          <a:lstStyle/>
          <a:p>
            <a:pPr>
              <a:buClrTx/>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Created a query in PostgreSQL that will filter the restaurants within 500 meters radius of Galway City Museum and stored the query in a view.</a:t>
            </a:r>
          </a:p>
          <a:p>
            <a:pPr>
              <a:buClrTx/>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view has been created with further filters of Indian cuisine, average rating of minimum 4.5 with maximum excellent ratings to specify the restaurant that has been selected for dinner.</a:t>
            </a:r>
          </a:p>
          <a:p>
            <a:pPr marL="0" indent="0">
              <a:buClrTx/>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3BD85499-B13A-498B-A65C-2A4728E02204}"/>
              </a:ext>
            </a:extLst>
          </p:cNvPr>
          <p:cNvPicPr>
            <a:picLocks noChangeAspect="1"/>
          </p:cNvPicPr>
          <p:nvPr/>
        </p:nvPicPr>
        <p:blipFill>
          <a:blip r:embed="rId5"/>
          <a:stretch>
            <a:fillRect/>
          </a:stretch>
        </p:blipFill>
        <p:spPr>
          <a:xfrm>
            <a:off x="1038225" y="3152775"/>
            <a:ext cx="8235778" cy="1514475"/>
          </a:xfrm>
          <a:prstGeom prst="rect">
            <a:avLst/>
          </a:prstGeom>
        </p:spPr>
      </p:pic>
      <p:pic>
        <p:nvPicPr>
          <p:cNvPr id="9" name="Picture 8">
            <a:extLst>
              <a:ext uri="{FF2B5EF4-FFF2-40B4-BE49-F238E27FC236}">
                <a16:creationId xmlns:a16="http://schemas.microsoft.com/office/drawing/2014/main" id="{04D78D0E-5ABD-43A0-8499-81AE2679AF47}"/>
              </a:ext>
            </a:extLst>
          </p:cNvPr>
          <p:cNvPicPr>
            <a:picLocks noChangeAspect="1"/>
          </p:cNvPicPr>
          <p:nvPr/>
        </p:nvPicPr>
        <p:blipFill>
          <a:blip r:embed="rId6"/>
          <a:stretch>
            <a:fillRect/>
          </a:stretch>
        </p:blipFill>
        <p:spPr>
          <a:xfrm>
            <a:off x="1038225" y="4667250"/>
            <a:ext cx="8235777" cy="1871661"/>
          </a:xfrm>
          <a:prstGeom prst="rect">
            <a:avLst/>
          </a:prstGeom>
        </p:spPr>
      </p:pic>
      <p:pic>
        <p:nvPicPr>
          <p:cNvPr id="8" name="Audio 7">
            <a:hlinkClick r:id="" action="ppaction://media"/>
            <a:extLst>
              <a:ext uri="{FF2B5EF4-FFF2-40B4-BE49-F238E27FC236}">
                <a16:creationId xmlns:a16="http://schemas.microsoft.com/office/drawing/2014/main" id="{47FEAB94-5EA6-49A3-B74E-5EFBE26934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11048863"/>
      </p:ext>
    </p:extLst>
  </p:cSld>
  <p:clrMapOvr>
    <a:masterClrMapping/>
  </p:clrMapOvr>
  <mc:AlternateContent xmlns:mc="http://schemas.openxmlformats.org/markup-compatibility/2006" xmlns:p14="http://schemas.microsoft.com/office/powerpoint/2010/main">
    <mc:Choice Requires="p14">
      <p:transition spd="slow" p14:dur="2000" advTm="27363"/>
    </mc:Choice>
    <mc:Fallback xmlns="">
      <p:transition spd="slow" advTm="2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A95-0AE0-4F86-A6BF-1E4B9E6FD140}"/>
              </a:ext>
            </a:extLst>
          </p:cNvPr>
          <p:cNvSpPr>
            <a:spLocks noGrp="1"/>
          </p:cNvSpPr>
          <p:nvPr>
            <p:ph type="title"/>
          </p:nvPr>
        </p:nvSpPr>
        <p:spPr>
          <a:xfrm>
            <a:off x="677334" y="295276"/>
            <a:ext cx="8596668" cy="733425"/>
          </a:xfrm>
        </p:spPr>
        <p:txBody>
          <a:bodyPr/>
          <a:lstStyle/>
          <a:p>
            <a:r>
              <a:rPr lang="en-IN" dirty="0"/>
              <a:t>Visualization in QGIS</a:t>
            </a:r>
          </a:p>
        </p:txBody>
      </p:sp>
      <p:sp>
        <p:nvSpPr>
          <p:cNvPr id="3" name="Content Placeholder 2">
            <a:extLst>
              <a:ext uri="{FF2B5EF4-FFF2-40B4-BE49-F238E27FC236}">
                <a16:creationId xmlns:a16="http://schemas.microsoft.com/office/drawing/2014/main" id="{15EA0AC0-B8FD-4E16-93FC-B3957E190DA3}"/>
              </a:ext>
            </a:extLst>
          </p:cNvPr>
          <p:cNvSpPr>
            <a:spLocks noGrp="1"/>
          </p:cNvSpPr>
          <p:nvPr>
            <p:ph idx="1"/>
          </p:nvPr>
        </p:nvSpPr>
        <p:spPr>
          <a:xfrm>
            <a:off x="677334" y="5743575"/>
            <a:ext cx="8596668" cy="733425"/>
          </a:xfrm>
        </p:spPr>
        <p:txBody>
          <a:bodyPr>
            <a:normAutofit fontScale="92500" lnSpcReduction="20000"/>
          </a:bodyPr>
          <a:lstStyle/>
          <a:p>
            <a:pPr marL="0" indent="0">
              <a:buNone/>
            </a:pPr>
            <a:r>
              <a:rPr lang="en-IN" dirty="0"/>
              <a:t>There are a total of 89 vegetarian friendly restaurants within 500 meters radius of Galway City Museum. After applying additional filters of average rating, cuisine and maximum excellent reviews, our search narrowed down to Kashmir Restaurant.</a:t>
            </a:r>
          </a:p>
          <a:p>
            <a:endParaRPr lang="en-IN" dirty="0"/>
          </a:p>
        </p:txBody>
      </p:sp>
      <p:pic>
        <p:nvPicPr>
          <p:cNvPr id="12" name="Picture 11">
            <a:extLst>
              <a:ext uri="{FF2B5EF4-FFF2-40B4-BE49-F238E27FC236}">
                <a16:creationId xmlns:a16="http://schemas.microsoft.com/office/drawing/2014/main" id="{C6179FC7-2135-4607-B58E-BEE947AEF7F2}"/>
              </a:ext>
            </a:extLst>
          </p:cNvPr>
          <p:cNvPicPr>
            <a:picLocks noChangeAspect="1"/>
          </p:cNvPicPr>
          <p:nvPr/>
        </p:nvPicPr>
        <p:blipFill>
          <a:blip r:embed="rId5"/>
          <a:stretch>
            <a:fillRect/>
          </a:stretch>
        </p:blipFill>
        <p:spPr>
          <a:xfrm>
            <a:off x="838200" y="1028701"/>
            <a:ext cx="10267950" cy="4610099"/>
          </a:xfrm>
          <a:prstGeom prst="rect">
            <a:avLst/>
          </a:prstGeom>
        </p:spPr>
      </p:pic>
      <p:pic>
        <p:nvPicPr>
          <p:cNvPr id="7" name="Audio 6">
            <a:hlinkClick r:id="" action="ppaction://media"/>
            <a:extLst>
              <a:ext uri="{FF2B5EF4-FFF2-40B4-BE49-F238E27FC236}">
                <a16:creationId xmlns:a16="http://schemas.microsoft.com/office/drawing/2014/main" id="{9C2D0465-0779-4CD1-A670-D15548BE5E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7978329"/>
      </p:ext>
    </p:extLst>
  </p:cSld>
  <p:clrMapOvr>
    <a:masterClrMapping/>
  </p:clrMapOvr>
  <mc:AlternateContent xmlns:mc="http://schemas.openxmlformats.org/markup-compatibility/2006" xmlns:p14="http://schemas.microsoft.com/office/powerpoint/2010/main">
    <mc:Choice Requires="p14">
      <p:transition spd="slow" p14:dur="2000" advTm="12449"/>
    </mc:Choice>
    <mc:Fallback xmlns="">
      <p:transition spd="slow" advTm="1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3055-5875-414E-8913-21C1BFB3CB5D}"/>
              </a:ext>
            </a:extLst>
          </p:cNvPr>
          <p:cNvSpPr>
            <a:spLocks noGrp="1"/>
          </p:cNvSpPr>
          <p:nvPr>
            <p:ph type="title"/>
          </p:nvPr>
        </p:nvSpPr>
        <p:spPr>
          <a:xfrm>
            <a:off x="677334" y="609600"/>
            <a:ext cx="8596668" cy="828675"/>
          </a:xfrm>
        </p:spPr>
        <p:txBody>
          <a:bodyPr/>
          <a:lstStyle/>
          <a:p>
            <a:r>
              <a:rPr lang="en-IN" dirty="0"/>
              <a:t>Conclusion</a:t>
            </a:r>
          </a:p>
        </p:txBody>
      </p:sp>
      <p:sp>
        <p:nvSpPr>
          <p:cNvPr id="6" name="Content Placeholder 5">
            <a:extLst>
              <a:ext uri="{FF2B5EF4-FFF2-40B4-BE49-F238E27FC236}">
                <a16:creationId xmlns:a16="http://schemas.microsoft.com/office/drawing/2014/main" id="{F1F6556E-F585-44A4-BAA5-145606B17C42}"/>
              </a:ext>
            </a:extLst>
          </p:cNvPr>
          <p:cNvSpPr>
            <a:spLocks noGrp="1"/>
          </p:cNvSpPr>
          <p:nvPr>
            <p:ph idx="1"/>
          </p:nvPr>
        </p:nvSpPr>
        <p:spPr>
          <a:xfrm>
            <a:off x="677334" y="1647825"/>
            <a:ext cx="8596668" cy="2438400"/>
          </a:xfrm>
        </p:spPr>
        <p:txBody>
          <a:bodyPr/>
          <a:lstStyle/>
          <a:p>
            <a:r>
              <a:rPr lang="en-IN" dirty="0"/>
              <a:t>The distribution of restaurants that offer vegetarian as well along with non-vegetarian is shown using the Choropleth Map. Dublin is the county that has maximum number of vegetarian restaurants followed by Cork and Galway.</a:t>
            </a:r>
          </a:p>
          <a:p>
            <a:r>
              <a:rPr lang="en-IN" dirty="0"/>
              <a:t>Restaurants for brunch and dinner were selected based on our preferences and the map visualization has been done in QGIS.</a:t>
            </a:r>
          </a:p>
          <a:p>
            <a:r>
              <a:rPr lang="en-IN" dirty="0"/>
              <a:t>The place for activity (Kayaking) is also selected and the map visualization has been done in QGIS.</a:t>
            </a:r>
          </a:p>
          <a:p>
            <a:endParaRPr lang="en-IN" dirty="0"/>
          </a:p>
        </p:txBody>
      </p:sp>
      <p:pic>
        <p:nvPicPr>
          <p:cNvPr id="7" name="Audio 6">
            <a:hlinkClick r:id="" action="ppaction://media"/>
            <a:extLst>
              <a:ext uri="{FF2B5EF4-FFF2-40B4-BE49-F238E27FC236}">
                <a16:creationId xmlns:a16="http://schemas.microsoft.com/office/drawing/2014/main" id="{5BAE289C-B9A3-4803-A6C1-84D549DA85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76790909"/>
      </p:ext>
    </p:extLst>
  </p:cSld>
  <p:clrMapOvr>
    <a:masterClrMapping/>
  </p:clrMapOvr>
  <mc:AlternateContent xmlns:mc="http://schemas.openxmlformats.org/markup-compatibility/2006" xmlns:p14="http://schemas.microsoft.com/office/powerpoint/2010/main">
    <mc:Choice Requires="p14">
      <p:transition spd="slow" p14:dur="2000" advTm="15335"/>
    </mc:Choice>
    <mc:Fallback xmlns="">
      <p:transition spd="slow" advTm="1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1C23-BD5A-4E49-BBC2-1446D5BAF2E9}"/>
              </a:ext>
            </a:extLst>
          </p:cNvPr>
          <p:cNvSpPr>
            <a:spLocks noGrp="1"/>
          </p:cNvSpPr>
          <p:nvPr>
            <p:ph type="title"/>
          </p:nvPr>
        </p:nvSpPr>
        <p:spPr>
          <a:xfrm>
            <a:off x="677334" y="609600"/>
            <a:ext cx="8596668" cy="714375"/>
          </a:xfrm>
        </p:spPr>
        <p:txBody>
          <a:bodyPr/>
          <a:lstStyle/>
          <a:p>
            <a:r>
              <a:rPr lang="en-IN" dirty="0"/>
              <a:t>QGIS: Map containing all layers</a:t>
            </a:r>
          </a:p>
        </p:txBody>
      </p:sp>
      <p:sp>
        <p:nvSpPr>
          <p:cNvPr id="6" name="Content Placeholder 5">
            <a:extLst>
              <a:ext uri="{FF2B5EF4-FFF2-40B4-BE49-F238E27FC236}">
                <a16:creationId xmlns:a16="http://schemas.microsoft.com/office/drawing/2014/main" id="{94C246DF-37D2-43FB-BF23-4324C9C95EE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86ED085-8B9A-401E-8555-3F94330AC5C1}"/>
              </a:ext>
            </a:extLst>
          </p:cNvPr>
          <p:cNvPicPr>
            <a:picLocks noChangeAspect="1"/>
          </p:cNvPicPr>
          <p:nvPr/>
        </p:nvPicPr>
        <p:blipFill>
          <a:blip r:embed="rId5"/>
          <a:stretch>
            <a:fillRect/>
          </a:stretch>
        </p:blipFill>
        <p:spPr>
          <a:xfrm>
            <a:off x="0" y="1400174"/>
            <a:ext cx="12192000" cy="4848225"/>
          </a:xfrm>
          <a:prstGeom prst="rect">
            <a:avLst/>
          </a:prstGeom>
        </p:spPr>
      </p:pic>
      <p:pic>
        <p:nvPicPr>
          <p:cNvPr id="8" name="Audio 7">
            <a:hlinkClick r:id="" action="ppaction://media"/>
            <a:extLst>
              <a:ext uri="{FF2B5EF4-FFF2-40B4-BE49-F238E27FC236}">
                <a16:creationId xmlns:a16="http://schemas.microsoft.com/office/drawing/2014/main" id="{3C44F49C-F7BC-4033-9F8D-9E4C2234C6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1369581"/>
      </p:ext>
    </p:extLst>
  </p:cSld>
  <p:clrMapOvr>
    <a:masterClrMapping/>
  </p:clrMapOvr>
  <mc:AlternateContent xmlns:mc="http://schemas.openxmlformats.org/markup-compatibility/2006" xmlns:p14="http://schemas.microsoft.com/office/powerpoint/2010/main">
    <mc:Choice Requires="p14">
      <p:transition spd="slow" p14:dur="2000" advTm="20653"/>
    </mc:Choice>
    <mc:Fallback xmlns="">
      <p:transition spd="slow" advTm="2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CB67-0CAC-4394-9BE1-928324E409C9}"/>
              </a:ext>
            </a:extLst>
          </p:cNvPr>
          <p:cNvSpPr>
            <a:spLocks noGrp="1"/>
          </p:cNvSpPr>
          <p:nvPr>
            <p:ph type="title"/>
          </p:nvPr>
        </p:nvSpPr>
        <p:spPr>
          <a:xfrm>
            <a:off x="677334" y="609600"/>
            <a:ext cx="8596668" cy="581025"/>
          </a:xfrm>
        </p:spPr>
        <p:txBody>
          <a:bodyPr>
            <a:normAutofit fontScale="90000"/>
          </a:bodyPr>
          <a:lstStyle/>
          <a:p>
            <a:r>
              <a:rPr lang="en-IN" dirty="0"/>
              <a:t>Map legends</a:t>
            </a:r>
          </a:p>
        </p:txBody>
      </p:sp>
      <p:sp>
        <p:nvSpPr>
          <p:cNvPr id="3" name="Content Placeholder 2">
            <a:extLst>
              <a:ext uri="{FF2B5EF4-FFF2-40B4-BE49-F238E27FC236}">
                <a16:creationId xmlns:a16="http://schemas.microsoft.com/office/drawing/2014/main" id="{A1834B23-EE73-404A-81BF-42D0D8A7A9EF}"/>
              </a:ext>
            </a:extLst>
          </p:cNvPr>
          <p:cNvSpPr>
            <a:spLocks noGrp="1"/>
          </p:cNvSpPr>
          <p:nvPr>
            <p:ph idx="1"/>
          </p:nvPr>
        </p:nvSpPr>
        <p:spPr>
          <a:xfrm>
            <a:off x="677334" y="1438276"/>
            <a:ext cx="8596668" cy="2552700"/>
          </a:xfrm>
        </p:spPr>
        <p:txBody>
          <a:bodyPr/>
          <a:lstStyle/>
          <a:p>
            <a:r>
              <a:rPr lang="en-IN" dirty="0"/>
              <a:t>Small Light Green Points: Restaurants that lie within the specified range</a:t>
            </a:r>
          </a:p>
          <a:p>
            <a:r>
              <a:rPr lang="en-IN" dirty="0"/>
              <a:t>Large Dark Green Points: Restaurants selected for brunch and dinner, that is Basilico Italian Restaurant and Kashmir Restaurant.</a:t>
            </a:r>
          </a:p>
          <a:p>
            <a:r>
              <a:rPr lang="en-IN" dirty="0"/>
              <a:t>Red Diamonds: Places to be visited under assumption, that is, Galway Bay and Galway City Museum.</a:t>
            </a:r>
          </a:p>
          <a:p>
            <a:r>
              <a:rPr lang="en-IN" dirty="0"/>
              <a:t>Red Star: Place for Activity, that is, Into the West Adventures.</a:t>
            </a:r>
          </a:p>
          <a:p>
            <a:endParaRPr lang="en-IN" dirty="0"/>
          </a:p>
          <a:p>
            <a:endParaRPr lang="en-IN" dirty="0"/>
          </a:p>
        </p:txBody>
      </p:sp>
      <p:pic>
        <p:nvPicPr>
          <p:cNvPr id="7" name="Audio 6">
            <a:hlinkClick r:id="" action="ppaction://media"/>
            <a:extLst>
              <a:ext uri="{FF2B5EF4-FFF2-40B4-BE49-F238E27FC236}">
                <a16:creationId xmlns:a16="http://schemas.microsoft.com/office/drawing/2014/main" id="{462F19B4-7B1A-47D8-B500-B76BA9B125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70000141"/>
      </p:ext>
    </p:extLst>
  </p:cSld>
  <p:clrMapOvr>
    <a:masterClrMapping/>
  </p:clrMapOvr>
  <mc:AlternateContent xmlns:mc="http://schemas.openxmlformats.org/markup-compatibility/2006" xmlns:p14="http://schemas.microsoft.com/office/powerpoint/2010/main">
    <mc:Choice Requires="p14">
      <p:transition spd="slow" p14:dur="2000" advTm="1064"/>
    </mc:Choice>
    <mc:Fallback xmlns="">
      <p:transition spd="slow" advTm="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CB67-0CAC-4394-9BE1-928324E409C9}"/>
              </a:ext>
            </a:extLst>
          </p:cNvPr>
          <p:cNvSpPr>
            <a:spLocks noGrp="1"/>
          </p:cNvSpPr>
          <p:nvPr>
            <p:ph type="title"/>
          </p:nvPr>
        </p:nvSpPr>
        <p:spPr>
          <a:xfrm>
            <a:off x="677334" y="2686050"/>
            <a:ext cx="8596668" cy="1000125"/>
          </a:xfrm>
        </p:spPr>
        <p:txBody>
          <a:bodyPr>
            <a:normAutofit/>
          </a:bodyPr>
          <a:lstStyle/>
          <a:p>
            <a:pPr algn="ctr"/>
            <a:r>
              <a:rPr lang="en-US" sz="4800" dirty="0"/>
              <a:t>T</a:t>
            </a:r>
            <a:r>
              <a:rPr lang="en-IN" sz="4800" dirty="0"/>
              <a:t>HANK YOU</a:t>
            </a:r>
          </a:p>
        </p:txBody>
      </p:sp>
      <p:pic>
        <p:nvPicPr>
          <p:cNvPr id="6" name="Audio 5">
            <a:hlinkClick r:id="" action="ppaction://media"/>
            <a:extLst>
              <a:ext uri="{FF2B5EF4-FFF2-40B4-BE49-F238E27FC236}">
                <a16:creationId xmlns:a16="http://schemas.microsoft.com/office/drawing/2014/main" id="{31DF08A2-8856-47DF-85A6-68A66CF4D4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51149519"/>
      </p:ext>
    </p:extLst>
  </p:cSld>
  <p:clrMapOvr>
    <a:masterClrMapping/>
  </p:clrMapOvr>
  <mc:AlternateContent xmlns:mc="http://schemas.openxmlformats.org/markup-compatibility/2006" xmlns:p14="http://schemas.microsoft.com/office/powerpoint/2010/main">
    <mc:Choice Requires="p14">
      <p:transition spd="slow" p14:dur="2000" advTm="3772"/>
    </mc:Choice>
    <mc:Fallback xmlns="">
      <p:transition spd="slow" advTm="3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426D-6FB2-41F8-A39F-ADE287330E44}"/>
              </a:ext>
            </a:extLst>
          </p:cNvPr>
          <p:cNvSpPr>
            <a:spLocks noGrp="1"/>
          </p:cNvSpPr>
          <p:nvPr>
            <p:ph type="title"/>
          </p:nvPr>
        </p:nvSpPr>
        <p:spPr>
          <a:xfrm>
            <a:off x="677334" y="609600"/>
            <a:ext cx="8596668" cy="857250"/>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9125294-D333-45C2-B585-10F6F50B6BC8}"/>
              </a:ext>
            </a:extLst>
          </p:cNvPr>
          <p:cNvSpPr>
            <a:spLocks noGrp="1"/>
          </p:cNvSpPr>
          <p:nvPr>
            <p:ph idx="1"/>
          </p:nvPr>
        </p:nvSpPr>
        <p:spPr>
          <a:xfrm>
            <a:off x="677334" y="1562099"/>
            <a:ext cx="8596668" cy="1600201"/>
          </a:xfrm>
        </p:spPr>
        <p:txBody>
          <a:bodyPr>
            <a:normAutofit fontScale="92500" lnSpcReduction="20000"/>
          </a:bodyPr>
          <a:lstStyle/>
          <a:p>
            <a:r>
              <a:rPr lang="en-US" dirty="0"/>
              <a:t>Ireland is home to the kind of beauty that will instantly make you a believer.</a:t>
            </a:r>
          </a:p>
          <a:p>
            <a:r>
              <a:rPr lang="en-US" dirty="0"/>
              <a:t>In Ireland, there are many beautiful and serene places to visit. </a:t>
            </a:r>
          </a:p>
          <a:p>
            <a:r>
              <a:rPr lang="en-US" dirty="0"/>
              <a:t>The project outlays a one-day outing in Ireland.</a:t>
            </a:r>
          </a:p>
          <a:p>
            <a:r>
              <a:rPr lang="en-US" dirty="0"/>
              <a:t>The county to visit, nearby restaurants and the activity place is finalized based on some predefined conditions using POSTGIS and QGIS.</a:t>
            </a:r>
            <a:endParaRPr lang="en-IN" dirty="0"/>
          </a:p>
        </p:txBody>
      </p:sp>
      <p:pic>
        <p:nvPicPr>
          <p:cNvPr id="13" name="Audio 12">
            <a:hlinkClick r:id="" action="ppaction://media"/>
            <a:extLst>
              <a:ext uri="{FF2B5EF4-FFF2-40B4-BE49-F238E27FC236}">
                <a16:creationId xmlns:a16="http://schemas.microsoft.com/office/drawing/2014/main" id="{36318325-AE89-406E-A3FB-A1007C04F9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24099445"/>
      </p:ext>
    </p:extLst>
  </p:cSld>
  <p:clrMapOvr>
    <a:masterClrMapping/>
  </p:clrMapOvr>
  <mc:AlternateContent xmlns:mc="http://schemas.openxmlformats.org/markup-compatibility/2006" xmlns:p14="http://schemas.microsoft.com/office/powerpoint/2010/main">
    <mc:Choice Requires="p14">
      <p:transition spd="slow" p14:dur="2000" advTm="20141"/>
    </mc:Choice>
    <mc:Fallback xmlns="">
      <p:transition spd="slow" advTm="20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D7D7-548D-4375-BF4F-1AC214FD36C6}"/>
              </a:ext>
            </a:extLst>
          </p:cNvPr>
          <p:cNvSpPr>
            <a:spLocks noGrp="1"/>
          </p:cNvSpPr>
          <p:nvPr>
            <p:ph type="title"/>
          </p:nvPr>
        </p:nvSpPr>
        <p:spPr>
          <a:xfrm>
            <a:off x="677334" y="609600"/>
            <a:ext cx="8596668" cy="847725"/>
          </a:xfrm>
        </p:spPr>
        <p:txBody>
          <a:bodyPr/>
          <a:lstStyle/>
          <a:p>
            <a:r>
              <a:rPr lang="en-US" dirty="0"/>
              <a:t>Motivation and Assumptions</a:t>
            </a:r>
            <a:endParaRPr lang="en-IN" dirty="0"/>
          </a:p>
        </p:txBody>
      </p:sp>
      <p:sp>
        <p:nvSpPr>
          <p:cNvPr id="3" name="Content Placeholder 2">
            <a:extLst>
              <a:ext uri="{FF2B5EF4-FFF2-40B4-BE49-F238E27FC236}">
                <a16:creationId xmlns:a16="http://schemas.microsoft.com/office/drawing/2014/main" id="{88F4C984-5176-48F5-A7CD-66ABC27A7981}"/>
              </a:ext>
            </a:extLst>
          </p:cNvPr>
          <p:cNvSpPr>
            <a:spLocks noGrp="1"/>
          </p:cNvSpPr>
          <p:nvPr>
            <p:ph idx="1"/>
          </p:nvPr>
        </p:nvSpPr>
        <p:spPr>
          <a:xfrm>
            <a:off x="677334" y="1590675"/>
            <a:ext cx="8596668" cy="4450687"/>
          </a:xfrm>
        </p:spPr>
        <p:txBody>
          <a:bodyPr>
            <a:normAutofit/>
          </a:bodyPr>
          <a:lstStyle/>
          <a:p>
            <a:r>
              <a:rPr lang="en-US" dirty="0"/>
              <a:t>I came to Ireland in September 2021 for pursuing Masters course and have not explored many places yet. Thus, I thought of planning a day out in Ireland with my friends.</a:t>
            </a:r>
          </a:p>
          <a:p>
            <a:r>
              <a:rPr lang="en-US" dirty="0"/>
              <a:t>Assumptions/conditions taken while analyzing the results:</a:t>
            </a:r>
          </a:p>
          <a:p>
            <a:pPr>
              <a:buClrTx/>
              <a:buFont typeface="+mj-lt"/>
              <a:buAutoNum type="arabicPeriod"/>
            </a:pPr>
            <a:r>
              <a:rPr lang="en-US" dirty="0"/>
              <a:t>Few of my friends prefer vegetarian over non-vegetarian, thus the county to visit has been finalized taking into consideration that the county has decent number of restaurants that are vegetarian friendly. I have taken minimum 300 vegetarian friendly restaurants in a county as threshold. Also, since I reside in Dublin and few of my friends in Cork. Thus, we decided to explore county other than these two.</a:t>
            </a:r>
          </a:p>
          <a:p>
            <a:pPr>
              <a:buClrTx/>
              <a:buFont typeface="+mj-lt"/>
              <a:buAutoNum type="arabicPeriod"/>
            </a:pPr>
            <a:r>
              <a:rPr lang="en-US" dirty="0"/>
              <a:t>(Assumption made after county has been finalized) Our plan for outing: Visit to Galway Bay in the morning followed by brunch in a restaurant. Some activity after brunch. At last, visit to Galway City Museum followed by dinner in a restaurant.</a:t>
            </a:r>
          </a:p>
          <a:p>
            <a:pPr>
              <a:buClrTx/>
              <a:buFont typeface="+mj-lt"/>
              <a:buAutoNum type="arabicPeriod"/>
            </a:pPr>
            <a:endParaRPr lang="en-US" dirty="0"/>
          </a:p>
          <a:p>
            <a:endParaRPr lang="en-IN" dirty="0"/>
          </a:p>
        </p:txBody>
      </p:sp>
      <p:pic>
        <p:nvPicPr>
          <p:cNvPr id="12" name="Audio 11">
            <a:hlinkClick r:id="" action="ppaction://media"/>
            <a:extLst>
              <a:ext uri="{FF2B5EF4-FFF2-40B4-BE49-F238E27FC236}">
                <a16:creationId xmlns:a16="http://schemas.microsoft.com/office/drawing/2014/main" id="{743DF658-4FA9-4832-9690-C21BBA6513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66357666"/>
      </p:ext>
    </p:extLst>
  </p:cSld>
  <p:clrMapOvr>
    <a:masterClrMapping/>
  </p:clrMapOvr>
  <mc:AlternateContent xmlns:mc="http://schemas.openxmlformats.org/markup-compatibility/2006" xmlns:p14="http://schemas.microsoft.com/office/powerpoint/2010/main">
    <mc:Choice Requires="p14">
      <p:transition spd="slow" p14:dur="2000" advTm="70970"/>
    </mc:Choice>
    <mc:Fallback xmlns="">
      <p:transition spd="slow" advTm="7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555A-0965-4D79-88A5-562E6AF78F42}"/>
              </a:ext>
            </a:extLst>
          </p:cNvPr>
          <p:cNvSpPr>
            <a:spLocks noGrp="1"/>
          </p:cNvSpPr>
          <p:nvPr>
            <p:ph type="title"/>
          </p:nvPr>
        </p:nvSpPr>
        <p:spPr>
          <a:xfrm>
            <a:off x="677334" y="609600"/>
            <a:ext cx="8596668" cy="876300"/>
          </a:xfrm>
        </p:spPr>
        <p:txBody>
          <a:bodyPr/>
          <a:lstStyle/>
          <a:p>
            <a:r>
              <a:rPr lang="en-US" dirty="0"/>
              <a:t>Motivation and Assumptions (Contd..)</a:t>
            </a:r>
            <a:endParaRPr lang="en-IN" dirty="0"/>
          </a:p>
        </p:txBody>
      </p:sp>
      <p:sp>
        <p:nvSpPr>
          <p:cNvPr id="3" name="Content Placeholder 2">
            <a:extLst>
              <a:ext uri="{FF2B5EF4-FFF2-40B4-BE49-F238E27FC236}">
                <a16:creationId xmlns:a16="http://schemas.microsoft.com/office/drawing/2014/main" id="{3329EB23-FA09-4F25-AFD6-C2447D72CD2D}"/>
              </a:ext>
            </a:extLst>
          </p:cNvPr>
          <p:cNvSpPr>
            <a:spLocks noGrp="1"/>
          </p:cNvSpPr>
          <p:nvPr>
            <p:ph idx="1"/>
          </p:nvPr>
        </p:nvSpPr>
        <p:spPr>
          <a:xfrm>
            <a:off x="677334" y="1676401"/>
            <a:ext cx="8596668" cy="4364962"/>
          </a:xfrm>
        </p:spPr>
        <p:txBody>
          <a:bodyPr/>
          <a:lstStyle/>
          <a:p>
            <a:pPr>
              <a:buClrTx/>
              <a:buFont typeface="+mj-lt"/>
              <a:buAutoNum type="arabicPeriod" startAt="3"/>
            </a:pPr>
            <a:r>
              <a:rPr lang="en-US" dirty="0"/>
              <a:t>The restaurant that we will visit for brunch should be within 1 km radius of Galway Bay and should serve Italian cuisine. The other restaurant that we will visit for dinner should be within 500 meters radius of Galway City Museum and should serve Indian cuisine. Both the restaurants should have minimum of 4.5 average rating with maximum number of excellent ratings.</a:t>
            </a:r>
          </a:p>
          <a:p>
            <a:pPr>
              <a:buClrTx/>
              <a:buFont typeface="+mj-lt"/>
              <a:buAutoNum type="arabicPeriod" startAt="3"/>
            </a:pPr>
            <a:r>
              <a:rPr lang="en-US" dirty="0"/>
              <a:t>The activity to be done is Kayaking and the place should be the nearest one within 8 kms of the restaurant where we will have brunch.</a:t>
            </a:r>
          </a:p>
          <a:p>
            <a:endParaRPr lang="en-IN" dirty="0"/>
          </a:p>
        </p:txBody>
      </p:sp>
      <p:pic>
        <p:nvPicPr>
          <p:cNvPr id="8" name="Audio 7">
            <a:hlinkClick r:id="" action="ppaction://media"/>
            <a:extLst>
              <a:ext uri="{FF2B5EF4-FFF2-40B4-BE49-F238E27FC236}">
                <a16:creationId xmlns:a16="http://schemas.microsoft.com/office/drawing/2014/main" id="{DFC4A05A-F565-4A57-B6C8-BA68C20793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55579141"/>
      </p:ext>
    </p:extLst>
  </p:cSld>
  <p:clrMapOvr>
    <a:masterClrMapping/>
  </p:clrMapOvr>
  <mc:AlternateContent xmlns:mc="http://schemas.openxmlformats.org/markup-compatibility/2006" xmlns:p14="http://schemas.microsoft.com/office/powerpoint/2010/main">
    <mc:Choice Requires="p14">
      <p:transition spd="slow" p14:dur="2000" advTm="41991"/>
    </mc:Choice>
    <mc:Fallback xmlns="">
      <p:transition spd="slow" advTm="4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4C97-5188-44DC-8E72-B1B0CFC7E889}"/>
              </a:ext>
            </a:extLst>
          </p:cNvPr>
          <p:cNvSpPr>
            <a:spLocks noGrp="1"/>
          </p:cNvSpPr>
          <p:nvPr>
            <p:ph type="title"/>
          </p:nvPr>
        </p:nvSpPr>
        <p:spPr>
          <a:xfrm>
            <a:off x="677334" y="609600"/>
            <a:ext cx="8596668" cy="847725"/>
          </a:xfrm>
        </p:spPr>
        <p:txBody>
          <a:bodyPr/>
          <a:lstStyle/>
          <a:p>
            <a:r>
              <a:rPr lang="en-US" dirty="0"/>
              <a:t>Spatial Data Sources</a:t>
            </a:r>
            <a:endParaRPr lang="en-IN" dirty="0"/>
          </a:p>
        </p:txBody>
      </p:sp>
      <p:sp>
        <p:nvSpPr>
          <p:cNvPr id="3" name="Content Placeholder 2">
            <a:extLst>
              <a:ext uri="{FF2B5EF4-FFF2-40B4-BE49-F238E27FC236}">
                <a16:creationId xmlns:a16="http://schemas.microsoft.com/office/drawing/2014/main" id="{BB5F76E3-3C5F-4A36-887A-D065C7076BE6}"/>
              </a:ext>
            </a:extLst>
          </p:cNvPr>
          <p:cNvSpPr>
            <a:spLocks noGrp="1"/>
          </p:cNvSpPr>
          <p:nvPr>
            <p:ph idx="1"/>
          </p:nvPr>
        </p:nvSpPr>
        <p:spPr>
          <a:xfrm>
            <a:off x="677334" y="1695451"/>
            <a:ext cx="8314266" cy="3981449"/>
          </a:xfrm>
        </p:spPr>
        <p:txBody>
          <a:bodyPr/>
          <a:lstStyle/>
          <a:p>
            <a:r>
              <a:rPr lang="en-US" dirty="0"/>
              <a:t>Administrative Boundary of Ireland:</a:t>
            </a:r>
          </a:p>
          <a:p>
            <a:pPr marL="0" indent="0">
              <a:buNone/>
            </a:pPr>
            <a:r>
              <a:rPr lang="en-US" dirty="0"/>
              <a:t>     • source: http://www.diva-gis.org/gdata</a:t>
            </a:r>
          </a:p>
          <a:p>
            <a:pPr marL="0" indent="0">
              <a:buNone/>
            </a:pPr>
            <a:r>
              <a:rPr lang="en-US" dirty="0"/>
              <a:t>     • format: shapefile [EPSG:4326]</a:t>
            </a:r>
          </a:p>
          <a:p>
            <a:r>
              <a:rPr lang="en-US" dirty="0"/>
              <a:t>Kaggle: European Restaurants </a:t>
            </a:r>
          </a:p>
          <a:p>
            <a:pPr marL="0" indent="0" algn="r">
              <a:buClrTx/>
              <a:buNone/>
            </a:pPr>
            <a:r>
              <a:rPr lang="en-US" dirty="0"/>
              <a:t> • Source: </a:t>
            </a:r>
            <a:r>
              <a:rPr lang="en-US" dirty="0">
                <a:hlinkClick r:id="rId5"/>
              </a:rPr>
              <a:t>https://www.kaggle.com/stefanoleone992/tripadvisor-european-restaurants-eda/data</a:t>
            </a:r>
            <a:endParaRPr lang="en-US" dirty="0"/>
          </a:p>
          <a:p>
            <a:pPr marL="0" indent="0">
              <a:buClrTx/>
              <a:buNone/>
            </a:pPr>
            <a:r>
              <a:rPr lang="en-US" dirty="0"/>
              <a:t>     • Format: CSV file [EPSG: 4326]</a:t>
            </a:r>
          </a:p>
          <a:p>
            <a:r>
              <a:rPr lang="en-US" dirty="0"/>
              <a:t>Government of Ireland: Activities</a:t>
            </a:r>
          </a:p>
          <a:p>
            <a:pPr marL="0" indent="0">
              <a:buClrTx/>
              <a:buNone/>
            </a:pPr>
            <a:r>
              <a:rPr lang="en-US" dirty="0"/>
              <a:t>     • Source: </a:t>
            </a:r>
            <a:r>
              <a:rPr lang="en-US" dirty="0">
                <a:hlinkClick r:id="rId6"/>
              </a:rPr>
              <a:t>https://data.gov.ie/dataset/activities?package_type=dataset</a:t>
            </a:r>
            <a:endParaRPr lang="en-US" dirty="0"/>
          </a:p>
          <a:p>
            <a:pPr marL="0" indent="0">
              <a:buClrTx/>
              <a:buNone/>
            </a:pPr>
            <a:r>
              <a:rPr lang="en-US" dirty="0"/>
              <a:t>     • Format: CSV file [EPSG: 4326]</a:t>
            </a:r>
          </a:p>
          <a:p>
            <a:pPr marL="0" indent="0">
              <a:buClrTx/>
              <a:buNone/>
            </a:pPr>
            <a:endParaRPr lang="en-US" dirty="0"/>
          </a:p>
          <a:p>
            <a:pPr marL="0" indent="0">
              <a:buNone/>
            </a:pPr>
            <a:endParaRPr lang="en-IN" dirty="0"/>
          </a:p>
        </p:txBody>
      </p:sp>
      <p:pic>
        <p:nvPicPr>
          <p:cNvPr id="8" name="Audio 7">
            <a:hlinkClick r:id="" action="ppaction://media"/>
            <a:extLst>
              <a:ext uri="{FF2B5EF4-FFF2-40B4-BE49-F238E27FC236}">
                <a16:creationId xmlns:a16="http://schemas.microsoft.com/office/drawing/2014/main" id="{B1554F51-C3E3-48EE-A9C2-34F56B226C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55936403"/>
      </p:ext>
    </p:extLst>
  </p:cSld>
  <p:clrMapOvr>
    <a:masterClrMapping/>
  </p:clrMapOvr>
  <mc:AlternateContent xmlns:mc="http://schemas.openxmlformats.org/markup-compatibility/2006" xmlns:p14="http://schemas.microsoft.com/office/powerpoint/2010/main">
    <mc:Choice Requires="p14">
      <p:transition spd="slow" p14:dur="2000" advTm="18028"/>
    </mc:Choice>
    <mc:Fallback xmlns="">
      <p:transition spd="slow" advTm="18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5E2E-B9B0-4139-B163-F8D0A617D711}"/>
              </a:ext>
            </a:extLst>
          </p:cNvPr>
          <p:cNvSpPr>
            <a:spLocks noGrp="1"/>
          </p:cNvSpPr>
          <p:nvPr>
            <p:ph type="title"/>
          </p:nvPr>
        </p:nvSpPr>
        <p:spPr>
          <a:xfrm>
            <a:off x="677334" y="609600"/>
            <a:ext cx="8596668" cy="857250"/>
          </a:xfrm>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6CBEC70E-8359-493E-892A-09FC87AA04B6}"/>
              </a:ext>
            </a:extLst>
          </p:cNvPr>
          <p:cNvSpPr>
            <a:spLocks noGrp="1"/>
          </p:cNvSpPr>
          <p:nvPr>
            <p:ph idx="1"/>
          </p:nvPr>
        </p:nvSpPr>
        <p:spPr>
          <a:xfrm>
            <a:off x="677334" y="1619251"/>
            <a:ext cx="8596668" cy="4422112"/>
          </a:xfrm>
        </p:spPr>
        <p:txBody>
          <a:bodyPr/>
          <a:lstStyle/>
          <a:p>
            <a:r>
              <a:rPr lang="en-US" dirty="0"/>
              <a:t>The dataset of restaurants in all the European countries was provided. I have filtered the dataset for only Ireland. </a:t>
            </a:r>
          </a:p>
          <a:p>
            <a:r>
              <a:rPr lang="en-US" dirty="0"/>
              <a:t>The columns that were not required in the analysis, for example original_open_hours, default_language, awards (awards given to the restaurant(if any)) and many more were removed.</a:t>
            </a:r>
          </a:p>
          <a:p>
            <a:r>
              <a:rPr lang="en-US" dirty="0"/>
              <a:t>Longitude and Latitude columns were checked for the datasets European restaurants and activities. The rows for which longitude or latitude was not provided were removed from the CSV files.</a:t>
            </a:r>
            <a:endParaRPr lang="en-IN" dirty="0"/>
          </a:p>
        </p:txBody>
      </p:sp>
      <p:pic>
        <p:nvPicPr>
          <p:cNvPr id="8" name="Audio 7">
            <a:hlinkClick r:id="" action="ppaction://media"/>
            <a:extLst>
              <a:ext uri="{FF2B5EF4-FFF2-40B4-BE49-F238E27FC236}">
                <a16:creationId xmlns:a16="http://schemas.microsoft.com/office/drawing/2014/main" id="{D27C5C34-E89C-4B87-93E9-EAB7384367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53033529"/>
      </p:ext>
    </p:extLst>
  </p:cSld>
  <p:clrMapOvr>
    <a:masterClrMapping/>
  </p:clrMapOvr>
  <mc:AlternateContent xmlns:mc="http://schemas.openxmlformats.org/markup-compatibility/2006" xmlns:p14="http://schemas.microsoft.com/office/powerpoint/2010/main">
    <mc:Choice Requires="p14">
      <p:transition spd="slow" p14:dur="2000" advTm="19166"/>
    </mc:Choice>
    <mc:Fallback xmlns="">
      <p:transition spd="slow" advTm="19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183C-6DDB-4517-B0B9-2F4C0F92C57E}"/>
              </a:ext>
            </a:extLst>
          </p:cNvPr>
          <p:cNvSpPr>
            <a:spLocks noGrp="1"/>
          </p:cNvSpPr>
          <p:nvPr>
            <p:ph type="title"/>
          </p:nvPr>
        </p:nvSpPr>
        <p:spPr>
          <a:xfrm>
            <a:off x="677334" y="609600"/>
            <a:ext cx="8596668" cy="923925"/>
          </a:xfrm>
        </p:spPr>
        <p:txBody>
          <a:bodyPr/>
          <a:lstStyle/>
          <a:p>
            <a:r>
              <a:rPr lang="en-IN" dirty="0"/>
              <a:t>Analysis</a:t>
            </a:r>
          </a:p>
        </p:txBody>
      </p:sp>
      <p:sp>
        <p:nvSpPr>
          <p:cNvPr id="3" name="Content Placeholder 2">
            <a:extLst>
              <a:ext uri="{FF2B5EF4-FFF2-40B4-BE49-F238E27FC236}">
                <a16:creationId xmlns:a16="http://schemas.microsoft.com/office/drawing/2014/main" id="{3BACC11F-B6D8-4197-8DC9-198425122FEB}"/>
              </a:ext>
            </a:extLst>
          </p:cNvPr>
          <p:cNvSpPr>
            <a:spLocks noGrp="1"/>
          </p:cNvSpPr>
          <p:nvPr>
            <p:ph idx="1"/>
          </p:nvPr>
        </p:nvSpPr>
        <p:spPr>
          <a:xfrm>
            <a:off x="677334" y="1533525"/>
            <a:ext cx="8596668" cy="4507837"/>
          </a:xfrm>
        </p:spPr>
        <p:txBody>
          <a:bodyPr/>
          <a:lstStyle/>
          <a:p>
            <a:pPr marL="0" indent="0">
              <a:buNone/>
            </a:pPr>
            <a:r>
              <a:rPr lang="en-IN" dirty="0"/>
              <a:t>We will perform following analysis and draw conclusions.</a:t>
            </a:r>
          </a:p>
          <a:p>
            <a:pPr>
              <a:buClrTx/>
              <a:buFont typeface="+mj-lt"/>
              <a:buAutoNum type="arabicPeriod"/>
            </a:pPr>
            <a:r>
              <a:rPr lang="en-IN" dirty="0"/>
              <a:t>Select county for day-outing based on the number of vegetarian friendly restaurants in each county.</a:t>
            </a:r>
          </a:p>
          <a:p>
            <a:pPr>
              <a:buClrTx/>
              <a:buFont typeface="+mj-lt"/>
              <a:buAutoNum type="arabicPeriod"/>
            </a:pPr>
            <a:r>
              <a:rPr lang="en-IN" dirty="0"/>
              <a:t>Vegetarian friendly restaurants within 1 km radius of Galway Bay.</a:t>
            </a:r>
          </a:p>
          <a:p>
            <a:pPr>
              <a:buClrTx/>
              <a:buFont typeface="+mj-lt"/>
              <a:buAutoNum type="arabicPeriod"/>
            </a:pPr>
            <a:r>
              <a:rPr lang="en-IN" dirty="0"/>
              <a:t>Selecting restaurant for brunch based on additional filters of average rating of the restaurant, cuisine and maximum number of excellent reviews.</a:t>
            </a:r>
          </a:p>
          <a:p>
            <a:pPr>
              <a:buClrTx/>
              <a:buFont typeface="+mj-lt"/>
              <a:buAutoNum type="arabicPeriod"/>
            </a:pPr>
            <a:r>
              <a:rPr lang="en-IN" dirty="0"/>
              <a:t>Place for activity (Kayaking) that is within 8 kms radius of restaurant where we will have brunch.</a:t>
            </a:r>
          </a:p>
          <a:p>
            <a:pPr>
              <a:buClrTx/>
              <a:buFont typeface="+mj-lt"/>
              <a:buAutoNum type="arabicPeriod"/>
            </a:pPr>
            <a:r>
              <a:rPr lang="en-IN" dirty="0"/>
              <a:t>Vegetarian friendly restaurants within 500 meters of Galway City Museum.</a:t>
            </a:r>
          </a:p>
          <a:p>
            <a:pPr>
              <a:buClrTx/>
              <a:buFont typeface="+mj-lt"/>
              <a:buAutoNum type="arabicPeriod"/>
            </a:pPr>
            <a:r>
              <a:rPr lang="en-IN" dirty="0"/>
              <a:t>Selecting restaurant for dinner based on additional filters of average rating of the restaurant, cuisine and maximum number of excellent reviews.</a:t>
            </a:r>
          </a:p>
          <a:p>
            <a:pPr marL="0" indent="0">
              <a:buNone/>
            </a:pPr>
            <a:endParaRPr lang="en-IN" dirty="0"/>
          </a:p>
        </p:txBody>
      </p:sp>
      <p:pic>
        <p:nvPicPr>
          <p:cNvPr id="8" name="Audio 7">
            <a:hlinkClick r:id="" action="ppaction://media"/>
            <a:extLst>
              <a:ext uri="{FF2B5EF4-FFF2-40B4-BE49-F238E27FC236}">
                <a16:creationId xmlns:a16="http://schemas.microsoft.com/office/drawing/2014/main" id="{A8BC3562-E81E-46DD-B2E9-22F1A96B9F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11351690"/>
      </p:ext>
    </p:extLst>
  </p:cSld>
  <p:clrMapOvr>
    <a:masterClrMapping/>
  </p:clrMapOvr>
  <mc:AlternateContent xmlns:mc="http://schemas.openxmlformats.org/markup-compatibility/2006" xmlns:p14="http://schemas.microsoft.com/office/powerpoint/2010/main">
    <mc:Choice Requires="p14">
      <p:transition spd="slow" p14:dur="2000" advTm="37130"/>
    </mc:Choice>
    <mc:Fallback xmlns="">
      <p:transition spd="slow" advTm="3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3EA3-5F6F-4494-95A5-7CFBEFD6A49B}"/>
              </a:ext>
            </a:extLst>
          </p:cNvPr>
          <p:cNvSpPr>
            <a:spLocks noGrp="1"/>
          </p:cNvSpPr>
          <p:nvPr>
            <p:ph type="title"/>
          </p:nvPr>
        </p:nvSpPr>
        <p:spPr>
          <a:xfrm>
            <a:off x="677334" y="609599"/>
            <a:ext cx="8596668" cy="1550989"/>
          </a:xfrm>
        </p:spPr>
        <p:txBody>
          <a:bodyPr>
            <a:normAutofit/>
          </a:bodyPr>
          <a:lstStyle/>
          <a:p>
            <a:r>
              <a:rPr lang="en-IN" dirty="0"/>
              <a:t>Vegetarian restaurants in each county: Choropleth Map</a:t>
            </a:r>
          </a:p>
        </p:txBody>
      </p:sp>
      <p:sp>
        <p:nvSpPr>
          <p:cNvPr id="3" name="Content Placeholder 2">
            <a:extLst>
              <a:ext uri="{FF2B5EF4-FFF2-40B4-BE49-F238E27FC236}">
                <a16:creationId xmlns:a16="http://schemas.microsoft.com/office/drawing/2014/main" id="{F107C615-75FF-4689-BAFC-E4661AEFF1B7}"/>
              </a:ext>
            </a:extLst>
          </p:cNvPr>
          <p:cNvSpPr>
            <a:spLocks noGrp="1"/>
          </p:cNvSpPr>
          <p:nvPr>
            <p:ph idx="1"/>
          </p:nvPr>
        </p:nvSpPr>
        <p:spPr>
          <a:xfrm>
            <a:off x="677334" y="1885950"/>
            <a:ext cx="8596668" cy="620492"/>
          </a:xfrm>
        </p:spPr>
        <p:txBody>
          <a:bodyPr>
            <a:normAutofit lnSpcReduction="10000"/>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“Point in Polygon” analysis has been done to find out the number of vegetarian restaurants in each county.</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1D40447-5A79-49D0-AB0E-F15331DF8E22}"/>
              </a:ext>
            </a:extLst>
          </p:cNvPr>
          <p:cNvPicPr>
            <a:picLocks noChangeAspect="1"/>
          </p:cNvPicPr>
          <p:nvPr/>
        </p:nvPicPr>
        <p:blipFill>
          <a:blip r:embed="rId5"/>
          <a:stretch>
            <a:fillRect/>
          </a:stretch>
        </p:blipFill>
        <p:spPr>
          <a:xfrm>
            <a:off x="819151" y="2506443"/>
            <a:ext cx="5010150" cy="2379882"/>
          </a:xfrm>
          <a:prstGeom prst="rect">
            <a:avLst/>
          </a:prstGeom>
        </p:spPr>
      </p:pic>
      <p:pic>
        <p:nvPicPr>
          <p:cNvPr id="6" name="Picture 5">
            <a:extLst>
              <a:ext uri="{FF2B5EF4-FFF2-40B4-BE49-F238E27FC236}">
                <a16:creationId xmlns:a16="http://schemas.microsoft.com/office/drawing/2014/main" id="{806E2712-8AEF-4621-91DA-00E2CB02F4D8}"/>
              </a:ext>
            </a:extLst>
          </p:cNvPr>
          <p:cNvPicPr>
            <a:picLocks noChangeAspect="1"/>
          </p:cNvPicPr>
          <p:nvPr/>
        </p:nvPicPr>
        <p:blipFill>
          <a:blip r:embed="rId6"/>
          <a:stretch>
            <a:fillRect/>
          </a:stretch>
        </p:blipFill>
        <p:spPr>
          <a:xfrm>
            <a:off x="6096000" y="2506442"/>
            <a:ext cx="5716059" cy="2379883"/>
          </a:xfrm>
          <a:prstGeom prst="rect">
            <a:avLst/>
          </a:prstGeom>
        </p:spPr>
      </p:pic>
      <p:sp>
        <p:nvSpPr>
          <p:cNvPr id="8" name="TextBox 7">
            <a:extLst>
              <a:ext uri="{FF2B5EF4-FFF2-40B4-BE49-F238E27FC236}">
                <a16:creationId xmlns:a16="http://schemas.microsoft.com/office/drawing/2014/main" id="{80CE1038-F288-496B-9AF7-E4A17D65B8E3}"/>
              </a:ext>
            </a:extLst>
          </p:cNvPr>
          <p:cNvSpPr txBox="1"/>
          <p:nvPr/>
        </p:nvSpPr>
        <p:spPr>
          <a:xfrm flipH="1">
            <a:off x="8067674" y="4981575"/>
            <a:ext cx="2533650" cy="923330"/>
          </a:xfrm>
          <a:prstGeom prst="rect">
            <a:avLst/>
          </a:prstGeom>
          <a:noFill/>
        </p:spPr>
        <p:txBody>
          <a:bodyPr wrap="square">
            <a:spAutoFit/>
          </a:bodyPr>
          <a:lstStyle/>
          <a:p>
            <a:r>
              <a:rPr lang="en-IN" dirty="0"/>
              <a:t>Top 5 counties in terms of number of vegetarian restaurants</a:t>
            </a:r>
          </a:p>
        </p:txBody>
      </p:sp>
      <p:pic>
        <p:nvPicPr>
          <p:cNvPr id="11" name="Audio 10">
            <a:hlinkClick r:id="" action="ppaction://media"/>
            <a:extLst>
              <a:ext uri="{FF2B5EF4-FFF2-40B4-BE49-F238E27FC236}">
                <a16:creationId xmlns:a16="http://schemas.microsoft.com/office/drawing/2014/main" id="{9643A00F-BA25-48FD-8769-8D71B6D363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8722974"/>
      </p:ext>
    </p:extLst>
  </p:cSld>
  <p:clrMapOvr>
    <a:masterClrMapping/>
  </p:clrMapOvr>
  <mc:AlternateContent xmlns:mc="http://schemas.openxmlformats.org/markup-compatibility/2006" xmlns:p14="http://schemas.microsoft.com/office/powerpoint/2010/main">
    <mc:Choice Requires="p14">
      <p:transition spd="slow" p14:dur="2000" advTm="18214"/>
    </mc:Choice>
    <mc:Fallback xmlns="">
      <p:transition spd="slow" advTm="1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9250-7E8E-4C34-B857-0BBADDE74BDC}"/>
              </a:ext>
            </a:extLst>
          </p:cNvPr>
          <p:cNvSpPr>
            <a:spLocks noGrp="1"/>
          </p:cNvSpPr>
          <p:nvPr>
            <p:ph type="title"/>
          </p:nvPr>
        </p:nvSpPr>
        <p:spPr>
          <a:xfrm>
            <a:off x="677334" y="609600"/>
            <a:ext cx="8596668" cy="1000125"/>
          </a:xfrm>
        </p:spPr>
        <p:txBody>
          <a:bodyPr>
            <a:normAutofit/>
          </a:bodyPr>
          <a:lstStyle/>
          <a:p>
            <a:r>
              <a:rPr lang="en-US" sz="1800" dirty="0">
                <a:solidFill>
                  <a:schemeClr val="tx1"/>
                </a:solidFill>
              </a:rPr>
              <a:t>Database        DB Manager       POSTGIS. Select the assigned schema and then look for </a:t>
            </a:r>
            <a:r>
              <a:rPr lang="en-US" sz="1800" dirty="0" err="1">
                <a:solidFill>
                  <a:schemeClr val="tx1"/>
                </a:solidFill>
              </a:rPr>
              <a:t>irelandcounties</a:t>
            </a:r>
            <a:r>
              <a:rPr lang="en-US" sz="1800" dirty="0">
                <a:solidFill>
                  <a:schemeClr val="tx1"/>
                </a:solidFill>
              </a:rPr>
              <a:t> table and click add to canvas. Classify the range as per the number of vegetarian restaurants in each county.</a:t>
            </a:r>
            <a:endParaRPr lang="en-IN" sz="1800" dirty="0">
              <a:solidFill>
                <a:schemeClr val="tx1"/>
              </a:solidFill>
            </a:endParaRPr>
          </a:p>
        </p:txBody>
      </p:sp>
      <p:pic>
        <p:nvPicPr>
          <p:cNvPr id="4" name="Content Placeholder 3">
            <a:extLst>
              <a:ext uri="{FF2B5EF4-FFF2-40B4-BE49-F238E27FC236}">
                <a16:creationId xmlns:a16="http://schemas.microsoft.com/office/drawing/2014/main" id="{5EA37F9D-FBFC-49CA-8E5F-C98A4C5A2C77}"/>
              </a:ext>
            </a:extLst>
          </p:cNvPr>
          <p:cNvPicPr>
            <a:picLocks noGrp="1" noChangeAspect="1"/>
          </p:cNvPicPr>
          <p:nvPr>
            <p:ph idx="1"/>
          </p:nvPr>
        </p:nvPicPr>
        <p:blipFill>
          <a:blip r:embed="rId5"/>
          <a:stretch>
            <a:fillRect/>
          </a:stretch>
        </p:blipFill>
        <p:spPr>
          <a:xfrm>
            <a:off x="803474" y="2160588"/>
            <a:ext cx="8345089" cy="3881437"/>
          </a:xfrm>
          <a:prstGeom prst="rect">
            <a:avLst/>
          </a:prstGeom>
        </p:spPr>
      </p:pic>
      <p:cxnSp>
        <p:nvCxnSpPr>
          <p:cNvPr id="10" name="Straight Arrow Connector 9">
            <a:extLst>
              <a:ext uri="{FF2B5EF4-FFF2-40B4-BE49-F238E27FC236}">
                <a16:creationId xmlns:a16="http://schemas.microsoft.com/office/drawing/2014/main" id="{EA017F77-7F75-4E4D-BDF4-EF9469724E43}"/>
              </a:ext>
            </a:extLst>
          </p:cNvPr>
          <p:cNvCxnSpPr/>
          <p:nvPr/>
        </p:nvCxnSpPr>
        <p:spPr>
          <a:xfrm>
            <a:off x="1809750" y="815975"/>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EE1FD6B-1A9F-45F6-89BB-B01807C63087}"/>
              </a:ext>
            </a:extLst>
          </p:cNvPr>
          <p:cNvCxnSpPr/>
          <p:nvPr/>
        </p:nvCxnSpPr>
        <p:spPr>
          <a:xfrm>
            <a:off x="3505200" y="815975"/>
            <a:ext cx="2762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D99636B7-A49C-4708-A1DF-032EA782B3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58052885"/>
      </p:ext>
    </p:extLst>
  </p:cSld>
  <p:clrMapOvr>
    <a:masterClrMapping/>
  </p:clrMapOvr>
  <mc:AlternateContent xmlns:mc="http://schemas.openxmlformats.org/markup-compatibility/2006" xmlns:p14="http://schemas.microsoft.com/office/powerpoint/2010/main">
    <mc:Choice Requires="p14">
      <p:transition spd="slow" p14:dur="2000" advTm="28872"/>
    </mc:Choice>
    <mc:Fallback xmlns="">
      <p:transition spd="slow" advTm="28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1028</TotalTime>
  <Words>1226</Words>
  <Application>Microsoft Office PowerPoint</Application>
  <PresentationFormat>Widescreen</PresentationFormat>
  <Paragraphs>88</Paragraphs>
  <Slides>19</Slides>
  <Notes>18</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Malgun Gothic</vt:lpstr>
      <vt:lpstr>Arial</vt:lpstr>
      <vt:lpstr>Calibri</vt:lpstr>
      <vt:lpstr>Trebuchet MS</vt:lpstr>
      <vt:lpstr>Wingdings 3</vt:lpstr>
      <vt:lpstr>Facet</vt:lpstr>
      <vt:lpstr>One day fun day outing in Ireland</vt:lpstr>
      <vt:lpstr>Introduction</vt:lpstr>
      <vt:lpstr>Motivation and Assumptions</vt:lpstr>
      <vt:lpstr>Motivation and Assumptions (Contd..)</vt:lpstr>
      <vt:lpstr>Spatial Data Sources</vt:lpstr>
      <vt:lpstr>Data Cleaning</vt:lpstr>
      <vt:lpstr>Analysis</vt:lpstr>
      <vt:lpstr>Vegetarian restaurants in each county: Choropleth Map</vt:lpstr>
      <vt:lpstr>Database        DB Manager       POSTGIS. Select the assigned schema and then look for irelandcounties table and click add to canvas. Classify the range as per the number of vegetarian restaurants in each county.</vt:lpstr>
      <vt:lpstr>It’s Galway…</vt:lpstr>
      <vt:lpstr>Restaurant for Brunch Galway Bay Location: Lon: -8.919207887 Lat: 53.27095769 </vt:lpstr>
      <vt:lpstr>Visualization in QGIS</vt:lpstr>
      <vt:lpstr>Place for Activity</vt:lpstr>
      <vt:lpstr>Restaurant for dinner Galway City Museum Location: Lon: -9.0536151 Lat: 53.2696822</vt:lpstr>
      <vt:lpstr>Visualization in QGIS</vt:lpstr>
      <vt:lpstr>Conclusion</vt:lpstr>
      <vt:lpstr>QGIS: Map containing all layers</vt:lpstr>
      <vt:lpstr>Map legends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Sanya Chawla</dc:creator>
  <cp:lastModifiedBy>SANYA CHAWLA</cp:lastModifiedBy>
  <cp:revision>27</cp:revision>
  <dcterms:created xsi:type="dcterms:W3CDTF">2022-01-08T16:32:10Z</dcterms:created>
  <dcterms:modified xsi:type="dcterms:W3CDTF">2022-10-18T21:04:36Z</dcterms:modified>
</cp:coreProperties>
</file>